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9" r:id="rId3"/>
    <p:sldId id="260" r:id="rId4"/>
    <p:sldId id="281" r:id="rId5"/>
    <p:sldId id="261" r:id="rId6"/>
    <p:sldId id="263" r:id="rId7"/>
    <p:sldId id="264" r:id="rId8"/>
    <p:sldId id="277" r:id="rId9"/>
    <p:sldId id="268" r:id="rId10"/>
    <p:sldId id="282" r:id="rId11"/>
    <p:sldId id="27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8000"/>
    <a:srgbClr val="CC66FF"/>
    <a:srgbClr val="73E77E"/>
    <a:srgbClr val="00CC00"/>
    <a:srgbClr val="00CC66"/>
    <a:srgbClr val="FFCC00"/>
    <a:srgbClr val="FF6600"/>
    <a:srgbClr val="FF9900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80" autoAdjust="0"/>
    <p:restoredTop sz="94660" autoAdjust="0"/>
  </p:normalViewPr>
  <p:slideViewPr>
    <p:cSldViewPr>
      <p:cViewPr>
        <p:scale>
          <a:sx n="100" d="100"/>
          <a:sy n="100" d="100"/>
        </p:scale>
        <p:origin x="-7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80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8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8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9F4318B-F280-4562-8E20-06B2877A93B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533400" y="2895600"/>
            <a:ext cx="6248400" cy="1600200"/>
          </a:xfrm>
        </p:spPr>
        <p:txBody>
          <a:bodyPr/>
          <a:lstStyle>
            <a:lvl1pPr algn="l"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533400" y="4495800"/>
            <a:ext cx="6400800" cy="533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613525"/>
            <a:ext cx="2133600" cy="244475"/>
          </a:xfrm>
        </p:spPr>
        <p:txBody>
          <a:bodyPr/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613525"/>
            <a:ext cx="2895600" cy="244475"/>
          </a:xfrm>
        </p:spPr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477000"/>
            <a:ext cx="2133600" cy="244475"/>
          </a:xfrm>
        </p:spPr>
        <p:txBody>
          <a:bodyPr/>
          <a:lstStyle>
            <a:lvl1pPr>
              <a:defRPr sz="1200"/>
            </a:lvl1pPr>
          </a:lstStyle>
          <a:p>
            <a:fld id="{B2F1D9F4-3BE2-47AC-B514-266786EEFCB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gray">
          <a:xfrm>
            <a:off x="457200" y="381000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latin typeface="Arial Black" pitchFamily="34" charset="0"/>
              </a:rPr>
              <a:t>L O G O</a:t>
            </a:r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gray">
          <a:xfrm flipV="1">
            <a:off x="250825" y="188913"/>
            <a:ext cx="8659813" cy="6408737"/>
          </a:xfrm>
          <a:prstGeom prst="rect">
            <a:avLst/>
          </a:prstGeom>
          <a:noFill/>
          <a:ln w="12700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4BC3AC-8151-4973-A8DD-ED6D82538A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943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943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E830BA-D888-48CE-A163-68C3F90466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39140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3206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DE9F4BD8-8387-480E-9818-35E65C31D9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3E163D-C9C1-4EE9-A6FF-3B71CD8726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BFB8ED-A508-444D-945A-D5E669DF1E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5005F2-7891-4005-A659-78B26246C6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E2FC66-3EC0-490D-A483-F35A91A695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82041A-EEE1-459D-9C5F-9471888129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2998AC-7C5A-460F-97F3-136E67B2B3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334A36-6652-44D2-BE7C-B09E32455B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C2E7B1-2297-436D-9A33-A159AC85DD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>
            <a:alphaModFix amt="7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A14EE06-77E7-4441-8850-264CBBEB011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white">
          <a:xfrm>
            <a:off x="250825" y="314325"/>
            <a:ext cx="8666163" cy="73342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039" name="Group 15"/>
          <p:cNvGrpSpPr>
            <a:grpSpLocks/>
          </p:cNvGrpSpPr>
          <p:nvPr/>
        </p:nvGrpSpPr>
        <p:grpSpPr bwMode="auto">
          <a:xfrm>
            <a:off x="250825" y="319088"/>
            <a:ext cx="8661400" cy="6267450"/>
            <a:chOff x="158" y="201"/>
            <a:chExt cx="5456" cy="3948"/>
          </a:xfrm>
        </p:grpSpPr>
        <p:sp>
          <p:nvSpPr>
            <p:cNvPr id="1040" name="Rectangle 16"/>
            <p:cNvSpPr>
              <a:spLocks noChangeArrowheads="1"/>
            </p:cNvSpPr>
            <p:nvPr userDrawn="1"/>
          </p:nvSpPr>
          <p:spPr bwMode="auto">
            <a:xfrm flipV="1">
              <a:off x="159" y="201"/>
              <a:ext cx="5455" cy="3948"/>
            </a:xfrm>
            <a:prstGeom prst="rect">
              <a:avLst/>
            </a:prstGeom>
            <a:noFill/>
            <a:ln w="12700">
              <a:solidFill>
                <a:srgbClr val="DDDDDD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1" name="Line 17"/>
            <p:cNvSpPr>
              <a:spLocks noChangeShapeType="1"/>
            </p:cNvSpPr>
            <p:nvPr userDrawn="1"/>
          </p:nvSpPr>
          <p:spPr bwMode="auto">
            <a:xfrm>
              <a:off x="158" y="663"/>
              <a:ext cx="5444" cy="0"/>
            </a:xfrm>
            <a:prstGeom prst="line">
              <a:avLst/>
            </a:prstGeom>
            <a:noFill/>
            <a:ln w="12700">
              <a:solidFill>
                <a:srgbClr val="DDDDD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1044" name="Picture 20" descr="people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426325" y="46038"/>
            <a:ext cx="1473200" cy="10033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73914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996952"/>
            <a:ext cx="6270848" cy="1651248"/>
          </a:xfrm>
        </p:spPr>
        <p:txBody>
          <a:bodyPr/>
          <a:lstStyle/>
          <a:p>
            <a:pPr algn="ctr"/>
            <a:r>
              <a:rPr lang="ru-RU" sz="8800" b="1" dirty="0" smtClean="0">
                <a:solidFill>
                  <a:srgbClr val="FF0000"/>
                </a:solidFill>
                <a:latin typeface="Monotype Corsiva" pitchFamily="66" charset="0"/>
              </a:rPr>
              <a:t>У  ИСТОКОВ   БЕДЫ</a:t>
            </a:r>
            <a:endParaRPr lang="en-US" sz="344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7544" y="404664"/>
            <a:ext cx="6696744" cy="93610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Полоцкий колледж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УО «Витебский государственный университет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имени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П.М.Машерова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dirty="0" smtClean="0"/>
              <a:t>ФОТОФАКТ</a:t>
            </a:r>
            <a:endParaRPr lang="ru-RU" sz="5400" dirty="0"/>
          </a:p>
        </p:txBody>
      </p:sp>
      <p:pic>
        <p:nvPicPr>
          <p:cNvPr id="1026" name="Picture 2" descr="D:\Ольга Рыбакова\WORK (D)\Ольга\волонтеры\у истоков беды\meropriaytie 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813150"/>
            <a:ext cx="3960440" cy="263439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7" name="Picture 3" descr="D:\Ольга Рыбакова\WORK (D)\Ольга\волонтеры\у истоков беды\meropriaytie 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124744"/>
            <a:ext cx="3960440" cy="247717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8" name="Picture 4" descr="D:\Ольга Рыбакова\WORK (D)\Ольга\волонтеры\у истоков беды\meropriaytie 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1124744"/>
            <a:ext cx="3725863" cy="247716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9" name="Picture 5" descr="D:\Ольга Рыбакова\WORK (D)\Ольга\волонтеры\у истоков беды\meropriaytie 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3789040"/>
            <a:ext cx="4043027" cy="26880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WordArt 3"/>
          <p:cNvSpPr>
            <a:spLocks noChangeArrowheads="1" noChangeShapeType="1" noTextEdit="1"/>
          </p:cNvSpPr>
          <p:nvPr/>
        </p:nvSpPr>
        <p:spPr bwMode="gray">
          <a:xfrm>
            <a:off x="611560" y="1340768"/>
            <a:ext cx="7992888" cy="1791072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5400" b="1" kern="10" dirty="0" smtClean="0">
                <a:ln w="2857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2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0000">
                      <a:alpha val="50000"/>
                    </a:srgbClr>
                  </a:outerShdw>
                </a:effectLst>
                <a:latin typeface="Verdana"/>
              </a:rPr>
              <a:t>Спасибо за внимание</a:t>
            </a:r>
            <a:r>
              <a:rPr lang="en-US" sz="5400" b="1" kern="10" dirty="0" smtClean="0">
                <a:ln w="2857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2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0000">
                      <a:alpha val="50000"/>
                    </a:srgbClr>
                  </a:outerShdw>
                </a:effectLst>
                <a:latin typeface="Verdana"/>
              </a:rPr>
              <a:t>!</a:t>
            </a:r>
            <a:endParaRPr lang="ru-RU" sz="5400" b="1" kern="10" dirty="0">
              <a:ln w="28575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accent2"/>
                  </a:gs>
                  <a:gs pos="100000">
                    <a:schemeClr val="folHlink"/>
                  </a:gs>
                </a:gsLst>
                <a:lin ang="5400000" scaled="1"/>
              </a:gradFill>
              <a:effectLst>
                <a:outerShdw dist="107763" dir="2700000" algn="ctr" rotWithShape="0">
                  <a:srgbClr val="000000">
                    <a:alpha val="50000"/>
                  </a:srgbClr>
                </a:outerShdw>
              </a:effectLst>
              <a:latin typeface="Verdana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7544" y="404664"/>
            <a:ext cx="1224136" cy="43204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187624" y="476672"/>
            <a:ext cx="5760640" cy="1368152"/>
          </a:xfrm>
          <a:prstGeom prst="roundRect">
            <a:avLst/>
          </a:prstGeom>
          <a:solidFill>
            <a:schemeClr val="accent5">
              <a:lumMod val="40000"/>
              <a:lumOff val="60000"/>
              <a:alpha val="8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548680"/>
            <a:ext cx="7391400" cy="1175792"/>
          </a:xfrm>
          <a:noFill/>
        </p:spPr>
        <p:txBody>
          <a:bodyPr/>
          <a:lstStyle/>
          <a:p>
            <a:r>
              <a:rPr lang="ru-RU" i="1" dirty="0" smtClean="0">
                <a:solidFill>
                  <a:srgbClr val="006600"/>
                </a:solidFill>
                <a:latin typeface="Georgia" pitchFamily="18" charset="0"/>
              </a:rPr>
              <a:t>ИНТЕРАКТИВНОЕ ГОЛОСОВАНИЕ</a:t>
            </a:r>
            <a:endParaRPr lang="en-US" i="1" dirty="0">
              <a:solidFill>
                <a:srgbClr val="006600"/>
              </a:solidFill>
              <a:latin typeface="Georgia" pitchFamily="18" charset="0"/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132856"/>
            <a:ext cx="6840760" cy="3734544"/>
          </a:xfrm>
        </p:spPr>
        <p:txBody>
          <a:bodyPr/>
          <a:lstStyle/>
          <a:p>
            <a:pPr algn="ctr">
              <a:buNone/>
            </a:pPr>
            <a:r>
              <a:rPr lang="ru-RU" sz="6600" b="1" dirty="0" smtClean="0"/>
              <a:t>   </a:t>
            </a:r>
            <a:r>
              <a:rPr lang="ru-RU" sz="6600" b="1" i="1" dirty="0" smtClean="0">
                <a:solidFill>
                  <a:srgbClr val="FF0000"/>
                </a:solidFill>
              </a:rPr>
              <a:t>НАРКОМАН</a:t>
            </a:r>
            <a:r>
              <a:rPr lang="ru-RU" sz="6600" b="1" i="1" dirty="0" smtClean="0">
                <a:solidFill>
                  <a:srgbClr val="00CC00"/>
                </a:solidFill>
              </a:rPr>
              <a:t> – ПРЕСТУПНИК ИЛИ </a:t>
            </a:r>
          </a:p>
          <a:p>
            <a:pPr algn="ctr">
              <a:buNone/>
            </a:pPr>
            <a:r>
              <a:rPr lang="ru-RU" sz="6600" b="1" i="1" dirty="0" smtClean="0">
                <a:solidFill>
                  <a:srgbClr val="00CC00"/>
                </a:solidFill>
              </a:rPr>
              <a:t>ЖЕРТВА?</a:t>
            </a:r>
            <a:endParaRPr lang="en-US" sz="6000" i="1" dirty="0">
              <a:solidFill>
                <a:srgbClr val="00CC00"/>
              </a:solidFill>
            </a:endParaRP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AutoShape 3"/>
          <p:cNvSpPr>
            <a:spLocks noChangeArrowheads="1"/>
          </p:cNvSpPr>
          <p:nvPr/>
        </p:nvSpPr>
        <p:spPr bwMode="auto">
          <a:xfrm>
            <a:off x="4211960" y="4365104"/>
            <a:ext cx="2448272" cy="1269479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/>
              </a:gs>
              <a:gs pos="100000">
                <a:srgbClr val="99CCFF">
                  <a:gamma/>
                  <a:tint val="27451"/>
                  <a:invGamma/>
                </a:srgbClr>
              </a:gs>
            </a:gsLst>
            <a:lin ang="5400000" scaled="1"/>
          </a:gra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>
              <a:latin typeface="Verdana" pitchFamily="34" charset="0"/>
            </a:endParaRPr>
          </a:p>
        </p:txBody>
      </p:sp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4355976" y="4509120"/>
            <a:ext cx="205740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ВОДОРОСЛИ</a:t>
            </a:r>
          </a:p>
          <a:p>
            <a:pPr algn="ctr" eaLnBrk="0" hangingPunct="0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2%</a:t>
            </a:r>
            <a:endParaRPr lang="en-US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565" name="AutoShape 5"/>
          <p:cNvSpPr>
            <a:spLocks noChangeArrowheads="1"/>
          </p:cNvSpPr>
          <p:nvPr/>
        </p:nvSpPr>
        <p:spPr bwMode="auto">
          <a:xfrm>
            <a:off x="323528" y="1196752"/>
            <a:ext cx="2232248" cy="13414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/>
              </a:gs>
              <a:gs pos="100000">
                <a:srgbClr val="99CCFF">
                  <a:gamma/>
                  <a:tint val="27451"/>
                  <a:invGamma/>
                </a:srgbClr>
              </a:gs>
            </a:gsLst>
            <a:lin ang="5400000" scaled="1"/>
          </a:gra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>
              <a:latin typeface="Verdana" pitchFamily="34" charset="0"/>
            </a:endParaRPr>
          </a:p>
        </p:txBody>
      </p:sp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395536" y="1340768"/>
            <a:ext cx="203835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КУРИТЕЛЬНА Я СМЕСЬ</a:t>
            </a:r>
          </a:p>
          <a:p>
            <a:pPr algn="ctr" eaLnBrk="0" hangingPunct="0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89%</a:t>
            </a:r>
            <a:endParaRPr lang="en-US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567" name="AutoShape 7"/>
          <p:cNvSpPr>
            <a:spLocks noChangeAspect="1" noChangeArrowheads="1" noTextEdit="1"/>
          </p:cNvSpPr>
          <p:nvPr/>
        </p:nvSpPr>
        <p:spPr bwMode="gray">
          <a:xfrm>
            <a:off x="3275856" y="2924944"/>
            <a:ext cx="909638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6568" name="Freeform 8"/>
          <p:cNvSpPr>
            <a:spLocks/>
          </p:cNvSpPr>
          <p:nvPr/>
        </p:nvSpPr>
        <p:spPr bwMode="gray">
          <a:xfrm rot="20173198">
            <a:off x="2772820" y="3243118"/>
            <a:ext cx="1795848" cy="1033993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6569" name="AutoShape 9"/>
          <p:cNvSpPr>
            <a:spLocks noChangeAspect="1" noChangeArrowheads="1" noTextEdit="1"/>
          </p:cNvSpPr>
          <p:nvPr/>
        </p:nvSpPr>
        <p:spPr bwMode="gray">
          <a:xfrm flipH="1">
            <a:off x="4868863" y="2995613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66571" name="Group 11"/>
          <p:cNvGrpSpPr>
            <a:grpSpLocks/>
          </p:cNvGrpSpPr>
          <p:nvPr/>
        </p:nvGrpSpPr>
        <p:grpSpPr bwMode="auto">
          <a:xfrm>
            <a:off x="3048000" y="1371600"/>
            <a:ext cx="2998788" cy="1601788"/>
            <a:chOff x="1997" y="1314"/>
            <a:chExt cx="1889" cy="1009"/>
          </a:xfrm>
        </p:grpSpPr>
        <p:grpSp>
          <p:nvGrpSpPr>
            <p:cNvPr id="66572" name="Group 12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66573" name="Oval 13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6574" name="Oval 14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66575" name="Oval 15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66576" name="Oval 16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66577" name="Oval 17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66578" name="Oval 18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66579" name="Text Box 19"/>
          <p:cNvSpPr txBox="1">
            <a:spLocks noChangeArrowheads="1"/>
          </p:cNvSpPr>
          <p:nvPr/>
        </p:nvSpPr>
        <p:spPr bwMode="auto">
          <a:xfrm>
            <a:off x="3275856" y="1556792"/>
            <a:ext cx="2592288" cy="76944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СПАЙС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AutoShape 3"/>
          <p:cNvSpPr>
            <a:spLocks noChangeArrowheads="1"/>
          </p:cNvSpPr>
          <p:nvPr/>
        </p:nvSpPr>
        <p:spPr bwMode="auto">
          <a:xfrm>
            <a:off x="323528" y="2924944"/>
            <a:ext cx="2088232" cy="115212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/>
              </a:gs>
              <a:gs pos="100000">
                <a:srgbClr val="99CCFF">
                  <a:gamma/>
                  <a:tint val="27451"/>
                  <a:invGamma/>
                </a:srgbClr>
              </a:gs>
            </a:gsLst>
            <a:lin ang="5400000" scaled="1"/>
          </a:gra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НЮХАТЕЛЬНЫЙ </a:t>
            </a:r>
          </a:p>
          <a:p>
            <a:pPr algn="ctr" eaLnBrk="0" hangingPunct="0"/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ТАБАК</a:t>
            </a:r>
          </a:p>
          <a:p>
            <a:pPr algn="ctr" eaLnBrk="0" hangingPunct="0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4%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AutoShape 3"/>
          <p:cNvSpPr>
            <a:spLocks noChangeArrowheads="1"/>
          </p:cNvSpPr>
          <p:nvPr/>
        </p:nvSpPr>
        <p:spPr bwMode="auto">
          <a:xfrm>
            <a:off x="6516216" y="1196752"/>
            <a:ext cx="2232248" cy="126109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/>
              </a:gs>
              <a:gs pos="100000">
                <a:srgbClr val="99CCFF">
                  <a:gamma/>
                  <a:tint val="27451"/>
                  <a:invGamma/>
                </a:srgbClr>
              </a:gs>
            </a:gsLst>
            <a:lin ang="5400000" scaled="1"/>
          </a:gra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НАСВАЙ</a:t>
            </a:r>
          </a:p>
          <a:p>
            <a:pPr algn="ctr" eaLnBrk="0" hangingPunct="0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2%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AutoShape 3"/>
          <p:cNvSpPr>
            <a:spLocks noChangeArrowheads="1"/>
          </p:cNvSpPr>
          <p:nvPr/>
        </p:nvSpPr>
        <p:spPr bwMode="auto">
          <a:xfrm>
            <a:off x="1115616" y="4365104"/>
            <a:ext cx="2717304" cy="136815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/>
              </a:gs>
              <a:gs pos="100000">
                <a:srgbClr val="99CCFF">
                  <a:gamma/>
                  <a:tint val="27451"/>
                  <a:invGamma/>
                </a:srgbClr>
              </a:gs>
            </a:gsLst>
            <a:lin ang="5400000" scaled="1"/>
          </a:gra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ГАЛЛЮЦИНОГЕННЫЕ</a:t>
            </a:r>
          </a:p>
          <a:p>
            <a:pPr algn="ctr" eaLnBrk="0" hangingPunct="0"/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ГРИБЫ</a:t>
            </a:r>
          </a:p>
          <a:p>
            <a:pPr algn="ctr" eaLnBrk="0" hangingPunct="0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3%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Freeform 8"/>
          <p:cNvSpPr>
            <a:spLocks/>
          </p:cNvSpPr>
          <p:nvPr/>
        </p:nvSpPr>
        <p:spPr bwMode="gray">
          <a:xfrm>
            <a:off x="2339752" y="2708920"/>
            <a:ext cx="1119312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" name="Freeform 8"/>
          <p:cNvSpPr>
            <a:spLocks/>
          </p:cNvSpPr>
          <p:nvPr/>
        </p:nvSpPr>
        <p:spPr bwMode="gray">
          <a:xfrm rot="3325793">
            <a:off x="2109443" y="1845948"/>
            <a:ext cx="964674" cy="82188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" name="Freeform 10"/>
          <p:cNvSpPr>
            <a:spLocks/>
          </p:cNvSpPr>
          <p:nvPr/>
        </p:nvSpPr>
        <p:spPr bwMode="gray">
          <a:xfrm rot="480590" flipH="1">
            <a:off x="4667762" y="2992316"/>
            <a:ext cx="1082529" cy="1650328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6570" name="Freeform 10"/>
          <p:cNvSpPr>
            <a:spLocks/>
          </p:cNvSpPr>
          <p:nvPr/>
        </p:nvSpPr>
        <p:spPr bwMode="gray">
          <a:xfrm rot="19409524" flipH="1">
            <a:off x="5859077" y="2033362"/>
            <a:ext cx="1604569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Скругленный прямоугольник 20"/>
          <p:cNvSpPr/>
          <p:nvPr/>
        </p:nvSpPr>
        <p:spPr>
          <a:xfrm>
            <a:off x="251520" y="404664"/>
            <a:ext cx="7416824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476672"/>
            <a:ext cx="7391400" cy="887760"/>
          </a:xfrm>
        </p:spPr>
        <p:txBody>
          <a:bodyPr/>
          <a:lstStyle/>
          <a:p>
            <a:r>
              <a:rPr lang="en-US" sz="4000" dirty="0" smtClean="0"/>
              <a:t> </a:t>
            </a:r>
            <a:r>
              <a:rPr lang="ru-RU" sz="3200" i="1" dirty="0" smtClean="0"/>
              <a:t>Пробовали ли Вы наркотические вещества?</a:t>
            </a:r>
            <a:endParaRPr lang="en-US" sz="4000" i="1" dirty="0"/>
          </a:p>
        </p:txBody>
      </p:sp>
      <p:sp>
        <p:nvSpPr>
          <p:cNvPr id="68611" name="AutoShape 3"/>
          <p:cNvSpPr>
            <a:spLocks noChangeArrowheads="1"/>
          </p:cNvSpPr>
          <p:nvPr/>
        </p:nvSpPr>
        <p:spPr bwMode="gray">
          <a:xfrm>
            <a:off x="2987824" y="3501008"/>
            <a:ext cx="2066528" cy="990600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8612" name="AutoShape 4"/>
          <p:cNvSpPr>
            <a:spLocks noChangeArrowheads="1"/>
          </p:cNvSpPr>
          <p:nvPr/>
        </p:nvSpPr>
        <p:spPr bwMode="gray">
          <a:xfrm>
            <a:off x="2987824" y="1700808"/>
            <a:ext cx="2160240" cy="864096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gray">
          <a:xfrm>
            <a:off x="3347864" y="1772816"/>
            <a:ext cx="142263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5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ВУЗ</a:t>
            </a:r>
            <a:endParaRPr lang="en-US" sz="5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16" name="Text Box 8"/>
          <p:cNvSpPr txBox="1">
            <a:spLocks noChangeArrowheads="1"/>
          </p:cNvSpPr>
          <p:nvPr/>
        </p:nvSpPr>
        <p:spPr bwMode="gray">
          <a:xfrm>
            <a:off x="2987824" y="3573016"/>
            <a:ext cx="216264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5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УССО</a:t>
            </a:r>
            <a:endParaRPr lang="en-US" sz="5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17" name="AutoShape 9"/>
          <p:cNvSpPr>
            <a:spLocks noChangeArrowheads="1"/>
          </p:cNvSpPr>
          <p:nvPr/>
        </p:nvSpPr>
        <p:spPr bwMode="gray">
          <a:xfrm>
            <a:off x="2195736" y="2204864"/>
            <a:ext cx="720080" cy="2295128"/>
          </a:xfrm>
          <a:prstGeom prst="leftArrow">
            <a:avLst>
              <a:gd name="adj1" fmla="val 65583"/>
              <a:gd name="adj2" fmla="val 65181"/>
            </a:avLst>
          </a:prstGeom>
          <a:gradFill rotWithShape="1">
            <a:gsLst>
              <a:gs pos="0">
                <a:schemeClr val="accent5">
                  <a:lumMod val="75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8618" name="AutoShape 10"/>
          <p:cNvSpPr>
            <a:spLocks noChangeArrowheads="1"/>
          </p:cNvSpPr>
          <p:nvPr/>
        </p:nvSpPr>
        <p:spPr bwMode="gray">
          <a:xfrm>
            <a:off x="323528" y="1700808"/>
            <a:ext cx="1828800" cy="340459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tint val="48627"/>
                  <a:invGamma/>
                </a:schemeClr>
              </a:gs>
            </a:gsLst>
            <a:lin ang="5400000" scaled="1"/>
          </a:gradFill>
          <a:ln w="38100">
            <a:solidFill>
              <a:srgbClr val="0066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>
              <a:latin typeface="Verdana" pitchFamily="34" charset="0"/>
            </a:endParaRPr>
          </a:p>
        </p:txBody>
      </p:sp>
      <p:sp>
        <p:nvSpPr>
          <p:cNvPr id="68619" name="Text Box 11"/>
          <p:cNvSpPr txBox="1">
            <a:spLocks noChangeArrowheads="1"/>
          </p:cNvSpPr>
          <p:nvPr/>
        </p:nvSpPr>
        <p:spPr bwMode="gray">
          <a:xfrm>
            <a:off x="467544" y="1772816"/>
            <a:ext cx="1676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ru-RU" sz="4000" b="1" dirty="0" smtClean="0">
                <a:solidFill>
                  <a:srgbClr val="FF0000"/>
                </a:solidFill>
                <a:latin typeface="Verdana" pitchFamily="34" charset="0"/>
              </a:rPr>
              <a:t>ДА</a:t>
            </a:r>
            <a:endParaRPr lang="en-US" sz="4000" b="1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68620" name="AutoShape 12"/>
          <p:cNvSpPr>
            <a:spLocks noChangeArrowheads="1"/>
          </p:cNvSpPr>
          <p:nvPr/>
        </p:nvSpPr>
        <p:spPr bwMode="gray">
          <a:xfrm>
            <a:off x="6012160" y="1628800"/>
            <a:ext cx="1828800" cy="341223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tint val="48627"/>
                  <a:invGamma/>
                </a:schemeClr>
              </a:gs>
            </a:gsLst>
            <a:lin ang="5400000" scaled="1"/>
          </a:gradFill>
          <a:ln w="38100">
            <a:solidFill>
              <a:srgbClr val="0066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>
              <a:latin typeface="Verdana" pitchFamily="34" charset="0"/>
            </a:endParaRPr>
          </a:p>
        </p:txBody>
      </p:sp>
      <p:sp>
        <p:nvSpPr>
          <p:cNvPr id="68621" name="Text Box 13"/>
          <p:cNvSpPr txBox="1">
            <a:spLocks noChangeArrowheads="1"/>
          </p:cNvSpPr>
          <p:nvPr/>
        </p:nvSpPr>
        <p:spPr bwMode="gray">
          <a:xfrm>
            <a:off x="6084168" y="1628800"/>
            <a:ext cx="1676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ru-RU" sz="5400" b="1" dirty="0" smtClean="0">
                <a:solidFill>
                  <a:srgbClr val="FF0000"/>
                </a:solidFill>
                <a:latin typeface="Verdana" pitchFamily="34" charset="0"/>
              </a:rPr>
              <a:t>нет</a:t>
            </a:r>
            <a:endParaRPr lang="en-US" sz="4400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68622" name="AutoShape 14"/>
          <p:cNvSpPr>
            <a:spLocks noChangeArrowheads="1"/>
          </p:cNvSpPr>
          <p:nvPr/>
        </p:nvSpPr>
        <p:spPr bwMode="gray">
          <a:xfrm>
            <a:off x="5220072" y="2060848"/>
            <a:ext cx="792088" cy="2489448"/>
          </a:xfrm>
          <a:prstGeom prst="rightArrow">
            <a:avLst>
              <a:gd name="adj1" fmla="val 67750"/>
              <a:gd name="adj2" fmla="val 66167"/>
            </a:avLst>
          </a:prstGeom>
          <a:gradFill rotWithShape="1">
            <a:gsLst>
              <a:gs pos="0">
                <a:schemeClr val="accent6">
                  <a:lumMod val="75000"/>
                </a:schemeClr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8626" name="AutoShape 18"/>
          <p:cNvSpPr>
            <a:spLocks noChangeArrowheads="1"/>
          </p:cNvSpPr>
          <p:nvPr/>
        </p:nvSpPr>
        <p:spPr bwMode="gray">
          <a:xfrm>
            <a:off x="4355976" y="5229200"/>
            <a:ext cx="2016224" cy="936104"/>
          </a:xfrm>
          <a:prstGeom prst="can">
            <a:avLst>
              <a:gd name="adj" fmla="val 32032"/>
            </a:avLst>
          </a:prstGeom>
          <a:gradFill rotWithShape="1">
            <a:gsLst>
              <a:gs pos="0">
                <a:srgbClr val="44BD41">
                  <a:gamma/>
                  <a:shade val="46275"/>
                  <a:invGamma/>
                </a:srgbClr>
              </a:gs>
              <a:gs pos="50000">
                <a:srgbClr val="44BD41"/>
              </a:gs>
              <a:gs pos="100000">
                <a:srgbClr val="44BD41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94%</a:t>
            </a:r>
            <a:endParaRPr lang="ru-RU" sz="5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27" name="Text Box 19"/>
          <p:cNvSpPr txBox="1">
            <a:spLocks noChangeArrowheads="1"/>
          </p:cNvSpPr>
          <p:nvPr/>
        </p:nvSpPr>
        <p:spPr bwMode="gray">
          <a:xfrm>
            <a:off x="3203848" y="5373216"/>
            <a:ext cx="628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dirty="0"/>
              <a:t>Text</a:t>
            </a:r>
          </a:p>
        </p:txBody>
      </p:sp>
      <p:sp>
        <p:nvSpPr>
          <p:cNvPr id="68628" name="AutoShape 20"/>
          <p:cNvSpPr>
            <a:spLocks noChangeArrowheads="1"/>
          </p:cNvSpPr>
          <p:nvPr/>
        </p:nvSpPr>
        <p:spPr bwMode="gray">
          <a:xfrm>
            <a:off x="2915816" y="4581128"/>
            <a:ext cx="2448272" cy="648072"/>
          </a:xfrm>
          <a:prstGeom prst="downArrow">
            <a:avLst>
              <a:gd name="adj1" fmla="val 67093"/>
              <a:gd name="adj2" fmla="val 64051"/>
            </a:avLst>
          </a:prstGeom>
          <a:gradFill rotWithShape="1">
            <a:gsLst>
              <a:gs pos="0">
                <a:schemeClr val="accent6">
                  <a:lumMod val="75000"/>
                </a:schemeClr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67544" y="2492896"/>
            <a:ext cx="1440160" cy="5040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2%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39552" y="4005064"/>
            <a:ext cx="1440160" cy="5040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9,5%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228184" y="2564904"/>
            <a:ext cx="1440160" cy="5040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98%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156176" y="3933056"/>
            <a:ext cx="1584176" cy="5040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90,5%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AutoShape 18"/>
          <p:cNvSpPr>
            <a:spLocks noChangeArrowheads="1"/>
          </p:cNvSpPr>
          <p:nvPr/>
        </p:nvSpPr>
        <p:spPr bwMode="gray">
          <a:xfrm>
            <a:off x="1835696" y="5229200"/>
            <a:ext cx="2167880" cy="936104"/>
          </a:xfrm>
          <a:prstGeom prst="can">
            <a:avLst>
              <a:gd name="adj" fmla="val 32032"/>
            </a:avLst>
          </a:prstGeom>
          <a:gradFill rotWithShape="1">
            <a:gsLst>
              <a:gs pos="0">
                <a:srgbClr val="44BD41">
                  <a:gamma/>
                  <a:shade val="46275"/>
                  <a:invGamma/>
                </a:srgbClr>
              </a:gs>
              <a:gs pos="50000">
                <a:srgbClr val="44BD41"/>
              </a:gs>
              <a:gs pos="100000">
                <a:srgbClr val="44BD41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6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endParaRPr lang="ru-RU" sz="6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95536" y="476672"/>
            <a:ext cx="6984776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620688"/>
            <a:ext cx="7200800" cy="563563"/>
          </a:xfrm>
        </p:spPr>
        <p:txBody>
          <a:bodyPr/>
          <a:lstStyle/>
          <a:p>
            <a:r>
              <a:rPr lang="en-US" dirty="0"/>
              <a:t>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Употребляет ли наркотические вещества кто-либо из Вашего окружения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4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587" name="Freeform 3"/>
          <p:cNvSpPr>
            <a:spLocks noEditPoints="1"/>
          </p:cNvSpPr>
          <p:nvPr/>
        </p:nvSpPr>
        <p:spPr bwMode="gray">
          <a:xfrm rot="-1358056">
            <a:off x="1077913" y="2386013"/>
            <a:ext cx="6853237" cy="2803525"/>
          </a:xfrm>
          <a:custGeom>
            <a:avLst/>
            <a:gdLst/>
            <a:ahLst/>
            <a:cxnLst>
              <a:cxn ang="0">
                <a:pos x="1692" y="12"/>
              </a:cxn>
              <a:cxn ang="0">
                <a:pos x="1234" y="74"/>
              </a:cxn>
              <a:cxn ang="0">
                <a:pos x="828" y="182"/>
              </a:cxn>
              <a:cxn ang="0">
                <a:pos x="486" y="330"/>
              </a:cxn>
              <a:cxn ang="0">
                <a:pos x="226" y="510"/>
              </a:cxn>
              <a:cxn ang="0">
                <a:pos x="58" y="718"/>
              </a:cxn>
              <a:cxn ang="0">
                <a:pos x="0" y="944"/>
              </a:cxn>
              <a:cxn ang="0">
                <a:pos x="58" y="1170"/>
              </a:cxn>
              <a:cxn ang="0">
                <a:pos x="226" y="1378"/>
              </a:cxn>
              <a:cxn ang="0">
                <a:pos x="486" y="1558"/>
              </a:cxn>
              <a:cxn ang="0">
                <a:pos x="828" y="1706"/>
              </a:cxn>
              <a:cxn ang="0">
                <a:pos x="1234" y="1814"/>
              </a:cxn>
              <a:cxn ang="0">
                <a:pos x="1692" y="1876"/>
              </a:cxn>
              <a:cxn ang="0">
                <a:pos x="2186" y="1884"/>
              </a:cxn>
              <a:cxn ang="0">
                <a:pos x="2658" y="1840"/>
              </a:cxn>
              <a:cxn ang="0">
                <a:pos x="3084" y="1746"/>
              </a:cxn>
              <a:cxn ang="0">
                <a:pos x="3448" y="1612"/>
              </a:cxn>
              <a:cxn ang="0">
                <a:pos x="3738" y="1442"/>
              </a:cxn>
              <a:cxn ang="0">
                <a:pos x="3938" y="1242"/>
              </a:cxn>
              <a:cxn ang="0">
                <a:pos x="4034" y="1022"/>
              </a:cxn>
              <a:cxn ang="0">
                <a:pos x="4014" y="790"/>
              </a:cxn>
              <a:cxn ang="0">
                <a:pos x="3882" y="576"/>
              </a:cxn>
              <a:cxn ang="0">
                <a:pos x="3650" y="386"/>
              </a:cxn>
              <a:cxn ang="0">
                <a:pos x="3334" y="228"/>
              </a:cxn>
              <a:cxn ang="0">
                <a:pos x="2948" y="106"/>
              </a:cxn>
              <a:cxn ang="0">
                <a:pos x="2506" y="28"/>
              </a:cxn>
              <a:cxn ang="0">
                <a:pos x="2020" y="0"/>
              </a:cxn>
              <a:cxn ang="0">
                <a:pos x="1606" y="1736"/>
              </a:cxn>
              <a:cxn ang="0">
                <a:pos x="1164" y="1678"/>
              </a:cxn>
              <a:cxn ang="0">
                <a:pos x="776" y="1576"/>
              </a:cxn>
              <a:cxn ang="0">
                <a:pos x="458" y="1436"/>
              </a:cxn>
              <a:cxn ang="0">
                <a:pos x="224" y="1266"/>
              </a:cxn>
              <a:cxn ang="0">
                <a:pos x="88" y="1074"/>
              </a:cxn>
              <a:cxn ang="0">
                <a:pos x="68" y="864"/>
              </a:cxn>
              <a:cxn ang="0">
                <a:pos x="166" y="664"/>
              </a:cxn>
              <a:cxn ang="0">
                <a:pos x="370" y="486"/>
              </a:cxn>
              <a:cxn ang="0">
                <a:pos x="662" y="336"/>
              </a:cxn>
              <a:cxn ang="0">
                <a:pos x="1028" y="222"/>
              </a:cxn>
              <a:cxn ang="0">
                <a:pos x="1454" y="148"/>
              </a:cxn>
              <a:cxn ang="0">
                <a:pos x="1922" y="120"/>
              </a:cxn>
              <a:cxn ang="0">
                <a:pos x="2392" y="148"/>
              </a:cxn>
              <a:cxn ang="0">
                <a:pos x="2818" y="222"/>
              </a:cxn>
              <a:cxn ang="0">
                <a:pos x="3184" y="336"/>
              </a:cxn>
              <a:cxn ang="0">
                <a:pos x="3476" y="486"/>
              </a:cxn>
              <a:cxn ang="0">
                <a:pos x="3680" y="664"/>
              </a:cxn>
              <a:cxn ang="0">
                <a:pos x="3778" y="864"/>
              </a:cxn>
              <a:cxn ang="0">
                <a:pos x="3758" y="1074"/>
              </a:cxn>
              <a:cxn ang="0">
                <a:pos x="3622" y="1266"/>
              </a:cxn>
              <a:cxn ang="0">
                <a:pos x="3388" y="1436"/>
              </a:cxn>
              <a:cxn ang="0">
                <a:pos x="3070" y="1576"/>
              </a:cxn>
              <a:cxn ang="0">
                <a:pos x="2682" y="1678"/>
              </a:cxn>
              <a:cxn ang="0">
                <a:pos x="2240" y="1736"/>
              </a:cxn>
            </a:cxnLst>
            <a:rect l="0" t="0" r="r" b="b"/>
            <a:pathLst>
              <a:path w="4040" h="1888">
                <a:moveTo>
                  <a:pt x="2020" y="0"/>
                </a:moveTo>
                <a:lnTo>
                  <a:pt x="1854" y="4"/>
                </a:lnTo>
                <a:lnTo>
                  <a:pt x="1692" y="12"/>
                </a:lnTo>
                <a:lnTo>
                  <a:pt x="1534" y="28"/>
                </a:lnTo>
                <a:lnTo>
                  <a:pt x="1382" y="48"/>
                </a:lnTo>
                <a:lnTo>
                  <a:pt x="1234" y="74"/>
                </a:lnTo>
                <a:lnTo>
                  <a:pt x="1092" y="106"/>
                </a:lnTo>
                <a:lnTo>
                  <a:pt x="956" y="142"/>
                </a:lnTo>
                <a:lnTo>
                  <a:pt x="828" y="182"/>
                </a:lnTo>
                <a:lnTo>
                  <a:pt x="706" y="228"/>
                </a:lnTo>
                <a:lnTo>
                  <a:pt x="592" y="276"/>
                </a:lnTo>
                <a:lnTo>
                  <a:pt x="486" y="330"/>
                </a:lnTo>
                <a:lnTo>
                  <a:pt x="390" y="386"/>
                </a:lnTo>
                <a:lnTo>
                  <a:pt x="302" y="446"/>
                </a:lnTo>
                <a:lnTo>
                  <a:pt x="226" y="510"/>
                </a:lnTo>
                <a:lnTo>
                  <a:pt x="158" y="576"/>
                </a:lnTo>
                <a:lnTo>
                  <a:pt x="102" y="646"/>
                </a:lnTo>
                <a:lnTo>
                  <a:pt x="58" y="718"/>
                </a:lnTo>
                <a:lnTo>
                  <a:pt x="26" y="790"/>
                </a:lnTo>
                <a:lnTo>
                  <a:pt x="6" y="866"/>
                </a:lnTo>
                <a:lnTo>
                  <a:pt x="0" y="944"/>
                </a:lnTo>
                <a:lnTo>
                  <a:pt x="6" y="1022"/>
                </a:lnTo>
                <a:lnTo>
                  <a:pt x="26" y="1098"/>
                </a:lnTo>
                <a:lnTo>
                  <a:pt x="58" y="1170"/>
                </a:lnTo>
                <a:lnTo>
                  <a:pt x="102" y="1242"/>
                </a:lnTo>
                <a:lnTo>
                  <a:pt x="158" y="1312"/>
                </a:lnTo>
                <a:lnTo>
                  <a:pt x="226" y="1378"/>
                </a:lnTo>
                <a:lnTo>
                  <a:pt x="302" y="1442"/>
                </a:lnTo>
                <a:lnTo>
                  <a:pt x="390" y="1502"/>
                </a:lnTo>
                <a:lnTo>
                  <a:pt x="486" y="1558"/>
                </a:lnTo>
                <a:lnTo>
                  <a:pt x="592" y="1612"/>
                </a:lnTo>
                <a:lnTo>
                  <a:pt x="706" y="1660"/>
                </a:lnTo>
                <a:lnTo>
                  <a:pt x="828" y="1706"/>
                </a:lnTo>
                <a:lnTo>
                  <a:pt x="956" y="1746"/>
                </a:lnTo>
                <a:lnTo>
                  <a:pt x="1092" y="1782"/>
                </a:lnTo>
                <a:lnTo>
                  <a:pt x="1234" y="1814"/>
                </a:lnTo>
                <a:lnTo>
                  <a:pt x="1382" y="1840"/>
                </a:lnTo>
                <a:lnTo>
                  <a:pt x="1534" y="1860"/>
                </a:lnTo>
                <a:lnTo>
                  <a:pt x="1692" y="1876"/>
                </a:lnTo>
                <a:lnTo>
                  <a:pt x="1854" y="1884"/>
                </a:lnTo>
                <a:lnTo>
                  <a:pt x="2020" y="1888"/>
                </a:lnTo>
                <a:lnTo>
                  <a:pt x="2186" y="1884"/>
                </a:lnTo>
                <a:lnTo>
                  <a:pt x="2348" y="1876"/>
                </a:lnTo>
                <a:lnTo>
                  <a:pt x="2506" y="1860"/>
                </a:lnTo>
                <a:lnTo>
                  <a:pt x="2658" y="1840"/>
                </a:lnTo>
                <a:lnTo>
                  <a:pt x="2806" y="1814"/>
                </a:lnTo>
                <a:lnTo>
                  <a:pt x="2948" y="1782"/>
                </a:lnTo>
                <a:lnTo>
                  <a:pt x="3084" y="1746"/>
                </a:lnTo>
                <a:lnTo>
                  <a:pt x="3212" y="1706"/>
                </a:lnTo>
                <a:lnTo>
                  <a:pt x="3334" y="1660"/>
                </a:lnTo>
                <a:lnTo>
                  <a:pt x="3448" y="1612"/>
                </a:lnTo>
                <a:lnTo>
                  <a:pt x="3554" y="1558"/>
                </a:lnTo>
                <a:lnTo>
                  <a:pt x="3650" y="1502"/>
                </a:lnTo>
                <a:lnTo>
                  <a:pt x="3738" y="1442"/>
                </a:lnTo>
                <a:lnTo>
                  <a:pt x="3814" y="1378"/>
                </a:lnTo>
                <a:lnTo>
                  <a:pt x="3882" y="1312"/>
                </a:lnTo>
                <a:lnTo>
                  <a:pt x="3938" y="1242"/>
                </a:lnTo>
                <a:lnTo>
                  <a:pt x="3982" y="1170"/>
                </a:lnTo>
                <a:lnTo>
                  <a:pt x="4014" y="1098"/>
                </a:lnTo>
                <a:lnTo>
                  <a:pt x="4034" y="1022"/>
                </a:lnTo>
                <a:lnTo>
                  <a:pt x="4040" y="944"/>
                </a:lnTo>
                <a:lnTo>
                  <a:pt x="4034" y="866"/>
                </a:lnTo>
                <a:lnTo>
                  <a:pt x="4014" y="790"/>
                </a:lnTo>
                <a:lnTo>
                  <a:pt x="3982" y="718"/>
                </a:lnTo>
                <a:lnTo>
                  <a:pt x="3938" y="646"/>
                </a:lnTo>
                <a:lnTo>
                  <a:pt x="3882" y="576"/>
                </a:lnTo>
                <a:lnTo>
                  <a:pt x="3814" y="510"/>
                </a:lnTo>
                <a:lnTo>
                  <a:pt x="3738" y="446"/>
                </a:lnTo>
                <a:lnTo>
                  <a:pt x="3650" y="386"/>
                </a:lnTo>
                <a:lnTo>
                  <a:pt x="3554" y="330"/>
                </a:lnTo>
                <a:lnTo>
                  <a:pt x="3448" y="276"/>
                </a:lnTo>
                <a:lnTo>
                  <a:pt x="3334" y="228"/>
                </a:lnTo>
                <a:lnTo>
                  <a:pt x="3212" y="182"/>
                </a:lnTo>
                <a:lnTo>
                  <a:pt x="3084" y="142"/>
                </a:lnTo>
                <a:lnTo>
                  <a:pt x="2948" y="106"/>
                </a:lnTo>
                <a:lnTo>
                  <a:pt x="2806" y="74"/>
                </a:lnTo>
                <a:lnTo>
                  <a:pt x="2658" y="48"/>
                </a:lnTo>
                <a:lnTo>
                  <a:pt x="2506" y="28"/>
                </a:lnTo>
                <a:lnTo>
                  <a:pt x="2348" y="12"/>
                </a:lnTo>
                <a:lnTo>
                  <a:pt x="2186" y="4"/>
                </a:lnTo>
                <a:lnTo>
                  <a:pt x="2020" y="0"/>
                </a:lnTo>
                <a:close/>
                <a:moveTo>
                  <a:pt x="1922" y="1748"/>
                </a:moveTo>
                <a:lnTo>
                  <a:pt x="1762" y="1746"/>
                </a:lnTo>
                <a:lnTo>
                  <a:pt x="1606" y="1736"/>
                </a:lnTo>
                <a:lnTo>
                  <a:pt x="1454" y="1722"/>
                </a:lnTo>
                <a:lnTo>
                  <a:pt x="1306" y="1702"/>
                </a:lnTo>
                <a:lnTo>
                  <a:pt x="1164" y="1678"/>
                </a:lnTo>
                <a:lnTo>
                  <a:pt x="1028" y="1648"/>
                </a:lnTo>
                <a:lnTo>
                  <a:pt x="898" y="1614"/>
                </a:lnTo>
                <a:lnTo>
                  <a:pt x="776" y="1576"/>
                </a:lnTo>
                <a:lnTo>
                  <a:pt x="662" y="1532"/>
                </a:lnTo>
                <a:lnTo>
                  <a:pt x="554" y="1486"/>
                </a:lnTo>
                <a:lnTo>
                  <a:pt x="458" y="1436"/>
                </a:lnTo>
                <a:lnTo>
                  <a:pt x="370" y="1382"/>
                </a:lnTo>
                <a:lnTo>
                  <a:pt x="292" y="1326"/>
                </a:lnTo>
                <a:lnTo>
                  <a:pt x="224" y="1266"/>
                </a:lnTo>
                <a:lnTo>
                  <a:pt x="166" y="1204"/>
                </a:lnTo>
                <a:lnTo>
                  <a:pt x="122" y="1140"/>
                </a:lnTo>
                <a:lnTo>
                  <a:pt x="88" y="1074"/>
                </a:lnTo>
                <a:lnTo>
                  <a:pt x="68" y="1004"/>
                </a:lnTo>
                <a:lnTo>
                  <a:pt x="62" y="934"/>
                </a:lnTo>
                <a:lnTo>
                  <a:pt x="68" y="864"/>
                </a:lnTo>
                <a:lnTo>
                  <a:pt x="88" y="796"/>
                </a:lnTo>
                <a:lnTo>
                  <a:pt x="122" y="730"/>
                </a:lnTo>
                <a:lnTo>
                  <a:pt x="166" y="664"/>
                </a:lnTo>
                <a:lnTo>
                  <a:pt x="224" y="602"/>
                </a:lnTo>
                <a:lnTo>
                  <a:pt x="292" y="544"/>
                </a:lnTo>
                <a:lnTo>
                  <a:pt x="370" y="486"/>
                </a:lnTo>
                <a:lnTo>
                  <a:pt x="458" y="434"/>
                </a:lnTo>
                <a:lnTo>
                  <a:pt x="554" y="382"/>
                </a:lnTo>
                <a:lnTo>
                  <a:pt x="662" y="336"/>
                </a:lnTo>
                <a:lnTo>
                  <a:pt x="776" y="294"/>
                </a:lnTo>
                <a:lnTo>
                  <a:pt x="898" y="256"/>
                </a:lnTo>
                <a:lnTo>
                  <a:pt x="1028" y="222"/>
                </a:lnTo>
                <a:lnTo>
                  <a:pt x="1164" y="192"/>
                </a:lnTo>
                <a:lnTo>
                  <a:pt x="1306" y="166"/>
                </a:lnTo>
                <a:lnTo>
                  <a:pt x="1454" y="148"/>
                </a:lnTo>
                <a:lnTo>
                  <a:pt x="1606" y="132"/>
                </a:lnTo>
                <a:lnTo>
                  <a:pt x="1762" y="124"/>
                </a:lnTo>
                <a:lnTo>
                  <a:pt x="1922" y="120"/>
                </a:lnTo>
                <a:lnTo>
                  <a:pt x="2084" y="124"/>
                </a:lnTo>
                <a:lnTo>
                  <a:pt x="2240" y="132"/>
                </a:lnTo>
                <a:lnTo>
                  <a:pt x="2392" y="148"/>
                </a:lnTo>
                <a:lnTo>
                  <a:pt x="2540" y="166"/>
                </a:lnTo>
                <a:lnTo>
                  <a:pt x="2682" y="192"/>
                </a:lnTo>
                <a:lnTo>
                  <a:pt x="2818" y="222"/>
                </a:lnTo>
                <a:lnTo>
                  <a:pt x="2948" y="256"/>
                </a:lnTo>
                <a:lnTo>
                  <a:pt x="3070" y="294"/>
                </a:lnTo>
                <a:lnTo>
                  <a:pt x="3184" y="336"/>
                </a:lnTo>
                <a:lnTo>
                  <a:pt x="3292" y="382"/>
                </a:lnTo>
                <a:lnTo>
                  <a:pt x="3388" y="434"/>
                </a:lnTo>
                <a:lnTo>
                  <a:pt x="3476" y="486"/>
                </a:lnTo>
                <a:lnTo>
                  <a:pt x="3554" y="544"/>
                </a:lnTo>
                <a:lnTo>
                  <a:pt x="3622" y="602"/>
                </a:lnTo>
                <a:lnTo>
                  <a:pt x="3680" y="664"/>
                </a:lnTo>
                <a:lnTo>
                  <a:pt x="3724" y="730"/>
                </a:lnTo>
                <a:lnTo>
                  <a:pt x="3758" y="796"/>
                </a:lnTo>
                <a:lnTo>
                  <a:pt x="3778" y="864"/>
                </a:lnTo>
                <a:lnTo>
                  <a:pt x="3784" y="934"/>
                </a:lnTo>
                <a:lnTo>
                  <a:pt x="3778" y="1004"/>
                </a:lnTo>
                <a:lnTo>
                  <a:pt x="3758" y="1074"/>
                </a:lnTo>
                <a:lnTo>
                  <a:pt x="3724" y="1140"/>
                </a:lnTo>
                <a:lnTo>
                  <a:pt x="3680" y="1204"/>
                </a:lnTo>
                <a:lnTo>
                  <a:pt x="3622" y="1266"/>
                </a:lnTo>
                <a:lnTo>
                  <a:pt x="3554" y="1326"/>
                </a:lnTo>
                <a:lnTo>
                  <a:pt x="3476" y="1382"/>
                </a:lnTo>
                <a:lnTo>
                  <a:pt x="3388" y="1436"/>
                </a:lnTo>
                <a:lnTo>
                  <a:pt x="3292" y="1486"/>
                </a:lnTo>
                <a:lnTo>
                  <a:pt x="3184" y="1532"/>
                </a:lnTo>
                <a:lnTo>
                  <a:pt x="3070" y="1576"/>
                </a:lnTo>
                <a:lnTo>
                  <a:pt x="2948" y="1614"/>
                </a:lnTo>
                <a:lnTo>
                  <a:pt x="2818" y="1648"/>
                </a:lnTo>
                <a:lnTo>
                  <a:pt x="2682" y="1678"/>
                </a:lnTo>
                <a:lnTo>
                  <a:pt x="2540" y="1702"/>
                </a:lnTo>
                <a:lnTo>
                  <a:pt x="2392" y="1722"/>
                </a:lnTo>
                <a:lnTo>
                  <a:pt x="2240" y="1736"/>
                </a:lnTo>
                <a:lnTo>
                  <a:pt x="2084" y="1746"/>
                </a:lnTo>
                <a:lnTo>
                  <a:pt x="1922" y="1748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gamma/>
                  <a:tint val="9412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7607" name="Oval 23"/>
          <p:cNvSpPr>
            <a:spLocks noChangeArrowheads="1"/>
          </p:cNvSpPr>
          <p:nvPr/>
        </p:nvSpPr>
        <p:spPr bwMode="ltGray">
          <a:xfrm rot="-1543677">
            <a:off x="4648200" y="2209800"/>
            <a:ext cx="1066800" cy="304800"/>
          </a:xfrm>
          <a:prstGeom prst="ellipse">
            <a:avLst/>
          </a:prstGeom>
          <a:solidFill>
            <a:srgbClr val="003399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7608" name="Oval 24"/>
          <p:cNvSpPr>
            <a:spLocks noChangeArrowheads="1"/>
          </p:cNvSpPr>
          <p:nvPr/>
        </p:nvSpPr>
        <p:spPr bwMode="ltGray">
          <a:xfrm rot="-1543677">
            <a:off x="7467600" y="2514600"/>
            <a:ext cx="1066800" cy="304800"/>
          </a:xfrm>
          <a:prstGeom prst="ellipse">
            <a:avLst/>
          </a:prstGeom>
          <a:solidFill>
            <a:srgbClr val="003399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7609" name="Oval 25"/>
          <p:cNvSpPr>
            <a:spLocks noChangeArrowheads="1"/>
          </p:cNvSpPr>
          <p:nvPr/>
        </p:nvSpPr>
        <p:spPr bwMode="ltGray">
          <a:xfrm rot="-1543677">
            <a:off x="3048000" y="5486400"/>
            <a:ext cx="1066800" cy="304800"/>
          </a:xfrm>
          <a:prstGeom prst="ellipse">
            <a:avLst/>
          </a:prstGeom>
          <a:solidFill>
            <a:srgbClr val="003399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7610" name="Oval 26"/>
          <p:cNvSpPr>
            <a:spLocks noChangeArrowheads="1"/>
          </p:cNvSpPr>
          <p:nvPr/>
        </p:nvSpPr>
        <p:spPr bwMode="ltGray">
          <a:xfrm rot="-1543677">
            <a:off x="5715000" y="4876800"/>
            <a:ext cx="1066800" cy="304800"/>
          </a:xfrm>
          <a:prstGeom prst="ellipse">
            <a:avLst/>
          </a:prstGeom>
          <a:solidFill>
            <a:srgbClr val="003399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7611" name="Oval 27"/>
          <p:cNvSpPr>
            <a:spLocks noChangeArrowheads="1"/>
          </p:cNvSpPr>
          <p:nvPr/>
        </p:nvSpPr>
        <p:spPr bwMode="ltGray">
          <a:xfrm rot="-1543677">
            <a:off x="2057400" y="3810000"/>
            <a:ext cx="1066800" cy="304800"/>
          </a:xfrm>
          <a:prstGeom prst="ellipse">
            <a:avLst/>
          </a:prstGeom>
          <a:solidFill>
            <a:srgbClr val="003399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7588" name="Oval 4"/>
          <p:cNvSpPr>
            <a:spLocks noChangeArrowheads="1"/>
          </p:cNvSpPr>
          <p:nvPr/>
        </p:nvSpPr>
        <p:spPr bwMode="gray">
          <a:xfrm>
            <a:off x="2267744" y="2132856"/>
            <a:ext cx="2034456" cy="1872208"/>
          </a:xfrm>
          <a:prstGeom prst="ellipse">
            <a:avLst/>
          </a:prstGeom>
          <a:gradFill rotWithShape="1">
            <a:gsLst>
              <a:gs pos="0">
                <a:schemeClr val="hlink">
                  <a:alpha val="82000"/>
                </a:schemeClr>
              </a:gs>
              <a:gs pos="100000">
                <a:srgbClr val="996633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67591" name="Oval 7"/>
          <p:cNvSpPr>
            <a:spLocks noChangeArrowheads="1"/>
          </p:cNvSpPr>
          <p:nvPr/>
        </p:nvSpPr>
        <p:spPr bwMode="gray">
          <a:xfrm>
            <a:off x="2483768" y="4149080"/>
            <a:ext cx="2376264" cy="2160240"/>
          </a:xfrm>
          <a:prstGeom prst="ellipse">
            <a:avLst/>
          </a:prstGeom>
          <a:gradFill rotWithShape="1">
            <a:gsLst>
              <a:gs pos="0">
                <a:srgbClr val="D476D6"/>
              </a:gs>
              <a:gs pos="100000">
                <a:schemeClr val="bg1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67592" name="Oval 8"/>
          <p:cNvSpPr>
            <a:spLocks noChangeArrowheads="1"/>
          </p:cNvSpPr>
          <p:nvPr/>
        </p:nvSpPr>
        <p:spPr bwMode="gray">
          <a:xfrm>
            <a:off x="5148064" y="1556792"/>
            <a:ext cx="2630562" cy="2592288"/>
          </a:xfrm>
          <a:prstGeom prst="ellipse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34510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67594" name="Text Box 10"/>
          <p:cNvSpPr txBox="1">
            <a:spLocks noChangeArrowheads="1"/>
          </p:cNvSpPr>
          <p:nvPr/>
        </p:nvSpPr>
        <p:spPr bwMode="gray">
          <a:xfrm>
            <a:off x="2339752" y="2420888"/>
            <a:ext cx="1872208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Употребляют</a:t>
            </a:r>
          </a:p>
          <a:p>
            <a:pPr algn="ctr" eaLnBrk="0" hangingPunct="0"/>
            <a:r>
              <a:rPr lang="ru-RU" sz="5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8%</a:t>
            </a:r>
            <a:endParaRPr lang="en-US" sz="5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595" name="Text Box 11"/>
          <p:cNvSpPr txBox="1">
            <a:spLocks noChangeArrowheads="1"/>
          </p:cNvSpPr>
          <p:nvPr/>
        </p:nvSpPr>
        <p:spPr bwMode="gray">
          <a:xfrm>
            <a:off x="5220072" y="1916832"/>
            <a:ext cx="2560831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Не </a:t>
            </a:r>
          </a:p>
          <a:p>
            <a:pPr algn="ctr" eaLnBrk="0" hangingPunct="0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употребляют</a:t>
            </a:r>
          </a:p>
          <a:p>
            <a:pPr algn="ctr" eaLnBrk="0" hangingPunct="0"/>
            <a:r>
              <a:rPr lang="ru-RU" sz="4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77%</a:t>
            </a:r>
            <a:endParaRPr lang="en-US" sz="4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596" name="Text Box 12"/>
          <p:cNvSpPr txBox="1">
            <a:spLocks noChangeArrowheads="1"/>
          </p:cNvSpPr>
          <p:nvPr/>
        </p:nvSpPr>
        <p:spPr bwMode="gray">
          <a:xfrm>
            <a:off x="2555776" y="4581128"/>
            <a:ext cx="208823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Употребляют </a:t>
            </a:r>
          </a:p>
          <a:p>
            <a:pPr algn="ctr" eaLnBrk="0" hangingPunct="0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иногда </a:t>
            </a:r>
          </a:p>
          <a:p>
            <a:pPr algn="ctr" eaLnBrk="0" hangingPunct="0"/>
            <a:r>
              <a:rPr 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15%</a:t>
            </a:r>
            <a:endParaRPr lang="en-US" sz="32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AutoShape 4"/>
          <p:cNvSpPr>
            <a:spLocks noChangeArrowheads="1"/>
          </p:cNvSpPr>
          <p:nvPr/>
        </p:nvSpPr>
        <p:spPr bwMode="invGray">
          <a:xfrm rot="14249239" flipH="1">
            <a:off x="2527745" y="3101266"/>
            <a:ext cx="648072" cy="576064"/>
          </a:xfrm>
          <a:prstGeom prst="upArrow">
            <a:avLst>
              <a:gd name="adj1" fmla="val 51676"/>
              <a:gd name="adj2" fmla="val 100000"/>
            </a:avLst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tint val="39216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9637" name="AutoShape 5"/>
          <p:cNvSpPr>
            <a:spLocks noChangeArrowheads="1"/>
          </p:cNvSpPr>
          <p:nvPr/>
        </p:nvSpPr>
        <p:spPr bwMode="invGray">
          <a:xfrm rot="6940778" flipH="1">
            <a:off x="6158656" y="3105846"/>
            <a:ext cx="717279" cy="502290"/>
          </a:xfrm>
          <a:prstGeom prst="upArrow">
            <a:avLst>
              <a:gd name="adj1" fmla="val 51676"/>
              <a:gd name="adj2" fmla="val 100000"/>
            </a:avLst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tint val="39216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9638" name="AutoShape 6"/>
          <p:cNvSpPr>
            <a:spLocks noChangeArrowheads="1"/>
          </p:cNvSpPr>
          <p:nvPr/>
        </p:nvSpPr>
        <p:spPr bwMode="invGray">
          <a:xfrm rot="11511467" flipH="1">
            <a:off x="3720710" y="4104497"/>
            <a:ext cx="1065014" cy="936104"/>
          </a:xfrm>
          <a:prstGeom prst="upArrow">
            <a:avLst>
              <a:gd name="adj1" fmla="val 51676"/>
              <a:gd name="adj2" fmla="val 100000"/>
            </a:avLst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tint val="39216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69659" name="Group 27"/>
          <p:cNvGrpSpPr>
            <a:grpSpLocks/>
          </p:cNvGrpSpPr>
          <p:nvPr/>
        </p:nvGrpSpPr>
        <p:grpSpPr bwMode="auto">
          <a:xfrm>
            <a:off x="2915816" y="548680"/>
            <a:ext cx="3600400" cy="3528392"/>
            <a:chOff x="2030" y="1104"/>
            <a:chExt cx="1615" cy="1615"/>
          </a:xfrm>
        </p:grpSpPr>
        <p:sp>
          <p:nvSpPr>
            <p:cNvPr id="69639" name="Oval 7"/>
            <p:cNvSpPr>
              <a:spLocks noChangeArrowheads="1"/>
            </p:cNvSpPr>
            <p:nvPr/>
          </p:nvSpPr>
          <p:spPr bwMode="gray">
            <a:xfrm>
              <a:off x="2030" y="110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9640" name="Oval 8"/>
            <p:cNvSpPr>
              <a:spLocks noChangeArrowheads="1"/>
            </p:cNvSpPr>
            <p:nvPr/>
          </p:nvSpPr>
          <p:spPr bwMode="gray">
            <a:xfrm>
              <a:off x="2122" y="119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9641" name="Oval 9"/>
            <p:cNvSpPr>
              <a:spLocks noChangeArrowheads="1"/>
            </p:cNvSpPr>
            <p:nvPr/>
          </p:nvSpPr>
          <p:spPr bwMode="gray">
            <a:xfrm>
              <a:off x="2206" y="1280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69642" name="Oval 10"/>
            <p:cNvSpPr>
              <a:spLocks noChangeArrowheads="1"/>
            </p:cNvSpPr>
            <p:nvPr/>
          </p:nvSpPr>
          <p:spPr bwMode="gray">
            <a:xfrm>
              <a:off x="2206" y="1280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0"/>
                    <a:invGamma/>
                  </a:srgbClr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69643" name="Oval 11"/>
            <p:cNvSpPr>
              <a:spLocks noChangeArrowheads="1"/>
            </p:cNvSpPr>
            <p:nvPr/>
          </p:nvSpPr>
          <p:spPr bwMode="gray">
            <a:xfrm>
              <a:off x="2289" y="1363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69644" name="Oval 12"/>
            <p:cNvSpPr>
              <a:spLocks noChangeArrowheads="1"/>
            </p:cNvSpPr>
            <p:nvPr/>
          </p:nvSpPr>
          <p:spPr bwMode="gray">
            <a:xfrm>
              <a:off x="2289" y="1363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</p:grpSp>
      <p:sp>
        <p:nvSpPr>
          <p:cNvPr id="69645" name="AutoShape 13"/>
          <p:cNvSpPr>
            <a:spLocks noChangeArrowheads="1"/>
          </p:cNvSpPr>
          <p:nvPr/>
        </p:nvSpPr>
        <p:spPr bwMode="gray">
          <a:xfrm>
            <a:off x="395536" y="3645024"/>
            <a:ext cx="2232248" cy="1008112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9646" name="AutoShape 14"/>
          <p:cNvSpPr>
            <a:spLocks noChangeArrowheads="1"/>
          </p:cNvSpPr>
          <p:nvPr/>
        </p:nvSpPr>
        <p:spPr bwMode="gray">
          <a:xfrm>
            <a:off x="323528" y="2564904"/>
            <a:ext cx="2376264" cy="864096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9647" name="AutoShape 15"/>
          <p:cNvSpPr>
            <a:spLocks noChangeArrowheads="1"/>
          </p:cNvSpPr>
          <p:nvPr/>
        </p:nvSpPr>
        <p:spPr bwMode="gray">
          <a:xfrm>
            <a:off x="323528" y="1484784"/>
            <a:ext cx="2520280" cy="906760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9648" name="AutoShape 16"/>
          <p:cNvSpPr>
            <a:spLocks noChangeArrowheads="1"/>
          </p:cNvSpPr>
          <p:nvPr/>
        </p:nvSpPr>
        <p:spPr bwMode="gray">
          <a:xfrm>
            <a:off x="6660232" y="3573016"/>
            <a:ext cx="2232248" cy="1152128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6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9649" name="AutoShape 17"/>
          <p:cNvSpPr>
            <a:spLocks noChangeArrowheads="1"/>
          </p:cNvSpPr>
          <p:nvPr/>
        </p:nvSpPr>
        <p:spPr bwMode="gray">
          <a:xfrm>
            <a:off x="6732240" y="2564904"/>
            <a:ext cx="2160240" cy="936104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6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9650" name="AutoShape 18"/>
          <p:cNvSpPr>
            <a:spLocks noChangeArrowheads="1"/>
          </p:cNvSpPr>
          <p:nvPr/>
        </p:nvSpPr>
        <p:spPr bwMode="gray">
          <a:xfrm>
            <a:off x="6660232" y="1124744"/>
            <a:ext cx="2232248" cy="1152128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6">
                  <a:lumMod val="60000"/>
                  <a:lumOff val="40000"/>
                </a:schemeClr>
              </a:gs>
              <a:gs pos="50000">
                <a:schemeClr val="accent1">
                  <a:alpha val="51000"/>
                </a:schemeClr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9651" name="Text Box 19"/>
          <p:cNvSpPr txBox="1">
            <a:spLocks noChangeArrowheads="1"/>
          </p:cNvSpPr>
          <p:nvPr/>
        </p:nvSpPr>
        <p:spPr bwMode="gray">
          <a:xfrm>
            <a:off x="3491880" y="1484784"/>
            <a:ext cx="252028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Как Вы поступите, </a:t>
            </a:r>
          </a:p>
          <a:p>
            <a:pPr algn="ctr" eaLnBrk="0" hangingPunct="0"/>
            <a:r>
              <a:rPr lang="ru-RU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узнав, что кто-то из Ваших</a:t>
            </a:r>
          </a:p>
          <a:p>
            <a:pPr algn="ctr" eaLnBrk="0" hangingPunct="0"/>
            <a:r>
              <a:rPr lang="ru-RU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друзей употребляет </a:t>
            </a:r>
          </a:p>
          <a:p>
            <a:pPr algn="ctr" eaLnBrk="0" hangingPunct="0"/>
            <a:r>
              <a:rPr lang="ru-RU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наркотические вещества?</a:t>
            </a:r>
            <a:endParaRPr lang="en-US" b="1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652" name="AutoShape 20"/>
          <p:cNvSpPr>
            <a:spLocks noChangeArrowheads="1"/>
          </p:cNvSpPr>
          <p:nvPr/>
        </p:nvSpPr>
        <p:spPr bwMode="blackWhite">
          <a:xfrm>
            <a:off x="1619672" y="5013176"/>
            <a:ext cx="4104456" cy="64807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b="1" dirty="0" smtClean="0">
                <a:latin typeface="Verdana" pitchFamily="34" charset="0"/>
              </a:rPr>
              <a:t>Не знаю как поступить</a:t>
            </a:r>
          </a:p>
          <a:p>
            <a:pPr algn="ctr" eaLnBrk="0" hangingPunct="0"/>
            <a:r>
              <a:rPr lang="ru-RU" sz="2400" b="1" dirty="0" smtClean="0">
                <a:solidFill>
                  <a:srgbClr val="FF0000"/>
                </a:solidFill>
                <a:latin typeface="Verdana" pitchFamily="34" charset="0"/>
              </a:rPr>
              <a:t>16%</a:t>
            </a:r>
            <a:endParaRPr lang="en-US" sz="2400" b="1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69653" name="Text Box 21"/>
          <p:cNvSpPr txBox="1">
            <a:spLocks noChangeArrowheads="1"/>
          </p:cNvSpPr>
          <p:nvPr/>
        </p:nvSpPr>
        <p:spPr bwMode="gray">
          <a:xfrm>
            <a:off x="628140" y="1484784"/>
            <a:ext cx="189346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1600" b="1" i="1" dirty="0" smtClean="0">
                <a:solidFill>
                  <a:srgbClr val="000000"/>
                </a:solidFill>
                <a:latin typeface="Arial Black" pitchFamily="34" charset="0"/>
                <a:cs typeface="Times New Roman" pitchFamily="18" charset="0"/>
              </a:rPr>
              <a:t>ПОПЫТАЮСЬ </a:t>
            </a:r>
          </a:p>
          <a:p>
            <a:pPr algn="ctr" eaLnBrk="0" hangingPunct="0"/>
            <a:r>
              <a:rPr lang="ru-RU" sz="1600" b="1" i="1" dirty="0" smtClean="0">
                <a:solidFill>
                  <a:srgbClr val="000000"/>
                </a:solidFill>
                <a:latin typeface="Arial Black" pitchFamily="34" charset="0"/>
                <a:cs typeface="Times New Roman" pitchFamily="18" charset="0"/>
              </a:rPr>
              <a:t>ПЕРЕУБЕДИТЬ</a:t>
            </a:r>
          </a:p>
          <a:p>
            <a:pPr algn="ctr" eaLnBrk="0" hangingPunct="0"/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53%</a:t>
            </a:r>
            <a:endParaRPr lang="en-US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654" name="Text Box 22"/>
          <p:cNvSpPr txBox="1">
            <a:spLocks noChangeArrowheads="1"/>
          </p:cNvSpPr>
          <p:nvPr/>
        </p:nvSpPr>
        <p:spPr bwMode="gray">
          <a:xfrm>
            <a:off x="467544" y="2564904"/>
            <a:ext cx="208823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1600" b="1" i="1" dirty="0" smtClean="0">
                <a:solidFill>
                  <a:srgbClr val="000000"/>
                </a:solidFill>
                <a:latin typeface="Arial Black" pitchFamily="34" charset="0"/>
                <a:cs typeface="Times New Roman" pitchFamily="18" charset="0"/>
              </a:rPr>
              <a:t>РАССКАЖУ </a:t>
            </a:r>
          </a:p>
          <a:p>
            <a:pPr algn="ctr" eaLnBrk="0" hangingPunct="0"/>
            <a:r>
              <a:rPr lang="ru-RU" sz="1600" b="1" i="1" dirty="0" smtClean="0">
                <a:solidFill>
                  <a:srgbClr val="000000"/>
                </a:solidFill>
                <a:latin typeface="Arial Black" pitchFamily="34" charset="0"/>
                <a:cs typeface="Times New Roman" pitchFamily="18" charset="0"/>
              </a:rPr>
              <a:t>О ВРЕДЕ</a:t>
            </a:r>
          </a:p>
          <a:p>
            <a:pPr algn="ctr" eaLnBrk="0" hangingPunct="0"/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11%</a:t>
            </a:r>
            <a:endParaRPr lang="en-US" sz="1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655" name="Text Box 23"/>
          <p:cNvSpPr txBox="1">
            <a:spLocks noChangeArrowheads="1"/>
          </p:cNvSpPr>
          <p:nvPr/>
        </p:nvSpPr>
        <p:spPr bwMode="gray">
          <a:xfrm>
            <a:off x="455394" y="3645024"/>
            <a:ext cx="203292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1600" b="1" i="1" dirty="0" smtClean="0">
                <a:solidFill>
                  <a:srgbClr val="000000"/>
                </a:solidFill>
                <a:latin typeface="Arial Black" pitchFamily="34" charset="0"/>
                <a:cs typeface="Times New Roman" pitchFamily="18" charset="0"/>
              </a:rPr>
              <a:t>НИЧЕГО </a:t>
            </a:r>
          </a:p>
          <a:p>
            <a:pPr algn="ctr" eaLnBrk="0" hangingPunct="0"/>
            <a:r>
              <a:rPr lang="ru-RU" sz="1600" b="1" i="1" dirty="0" smtClean="0">
                <a:solidFill>
                  <a:srgbClr val="000000"/>
                </a:solidFill>
                <a:latin typeface="Arial Black" pitchFamily="34" charset="0"/>
                <a:cs typeface="Times New Roman" pitchFamily="18" charset="0"/>
              </a:rPr>
              <a:t>НЕ ПРЕДПРИМУ</a:t>
            </a:r>
          </a:p>
          <a:p>
            <a:pPr algn="ctr" eaLnBrk="0" hangingPunct="0"/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10%</a:t>
            </a:r>
            <a:endParaRPr lang="en-US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656" name="Text Box 24"/>
          <p:cNvSpPr txBox="1">
            <a:spLocks noChangeArrowheads="1"/>
          </p:cNvSpPr>
          <p:nvPr/>
        </p:nvSpPr>
        <p:spPr bwMode="gray">
          <a:xfrm>
            <a:off x="6732240" y="1196752"/>
            <a:ext cx="2015295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1400" b="1" i="1" dirty="0" smtClean="0">
                <a:solidFill>
                  <a:srgbClr val="000000"/>
                </a:solidFill>
                <a:latin typeface="Arial Black" pitchFamily="34" charset="0"/>
                <a:cs typeface="Times New Roman" pitchFamily="18" charset="0"/>
              </a:rPr>
              <a:t>Сообщу в скорую </a:t>
            </a:r>
          </a:p>
          <a:p>
            <a:pPr algn="ctr" eaLnBrk="0" hangingPunct="0"/>
            <a:r>
              <a:rPr lang="ru-RU" sz="1400" b="1" i="1" dirty="0" smtClean="0">
                <a:solidFill>
                  <a:srgbClr val="000000"/>
                </a:solidFill>
                <a:latin typeface="Arial Black" pitchFamily="34" charset="0"/>
                <a:cs typeface="Times New Roman" pitchFamily="18" charset="0"/>
              </a:rPr>
              <a:t>помощь, </a:t>
            </a:r>
          </a:p>
          <a:p>
            <a:pPr algn="ctr" eaLnBrk="0" hangingPunct="0"/>
            <a:r>
              <a:rPr lang="ru-RU" sz="1400" b="1" i="1" dirty="0" smtClean="0">
                <a:solidFill>
                  <a:srgbClr val="000000"/>
                </a:solidFill>
                <a:latin typeface="Arial Black" pitchFamily="34" charset="0"/>
                <a:cs typeface="Times New Roman" pitchFamily="18" charset="0"/>
              </a:rPr>
              <a:t>наркологу</a:t>
            </a:r>
          </a:p>
          <a:p>
            <a:pPr algn="ctr" eaLnBrk="0" hangingPunct="0"/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5%</a:t>
            </a:r>
            <a:endParaRPr lang="en-US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657" name="Text Box 25"/>
          <p:cNvSpPr txBox="1">
            <a:spLocks noChangeArrowheads="1"/>
          </p:cNvSpPr>
          <p:nvPr/>
        </p:nvSpPr>
        <p:spPr bwMode="gray">
          <a:xfrm>
            <a:off x="7092280" y="2564904"/>
            <a:ext cx="142378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1600" b="1" i="1" dirty="0" smtClean="0">
                <a:solidFill>
                  <a:srgbClr val="000000"/>
                </a:solidFill>
                <a:latin typeface="Arial Black" pitchFamily="34" charset="0"/>
                <a:cs typeface="Times New Roman" pitchFamily="18" charset="0"/>
              </a:rPr>
              <a:t>Прекращу </a:t>
            </a:r>
          </a:p>
          <a:p>
            <a:pPr algn="ctr" eaLnBrk="0" hangingPunct="0"/>
            <a:r>
              <a:rPr lang="ru-RU" sz="1600" b="1" i="1" dirty="0" smtClean="0">
                <a:solidFill>
                  <a:srgbClr val="000000"/>
                </a:solidFill>
                <a:latin typeface="Arial Black" pitchFamily="34" charset="0"/>
                <a:cs typeface="Times New Roman" pitchFamily="18" charset="0"/>
              </a:rPr>
              <a:t>общение</a:t>
            </a:r>
          </a:p>
          <a:p>
            <a:pPr algn="ctr" eaLnBrk="0" hangingPunct="0"/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3%</a:t>
            </a:r>
            <a:endParaRPr lang="en-US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658" name="Text Box 26"/>
          <p:cNvSpPr txBox="1">
            <a:spLocks noChangeArrowheads="1"/>
          </p:cNvSpPr>
          <p:nvPr/>
        </p:nvSpPr>
        <p:spPr bwMode="gray">
          <a:xfrm>
            <a:off x="6732240" y="3645024"/>
            <a:ext cx="214834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1600" b="1" i="1" dirty="0" smtClean="0">
                <a:solidFill>
                  <a:srgbClr val="000000"/>
                </a:solidFill>
                <a:latin typeface="Arial Black" pitchFamily="34" charset="0"/>
                <a:cs typeface="Times New Roman" pitchFamily="18" charset="0"/>
              </a:rPr>
              <a:t>Захочу </a:t>
            </a:r>
          </a:p>
          <a:p>
            <a:pPr algn="ctr" eaLnBrk="0" hangingPunct="0"/>
            <a:r>
              <a:rPr lang="ru-RU" sz="1600" b="1" i="1" dirty="0" smtClean="0">
                <a:solidFill>
                  <a:srgbClr val="000000"/>
                </a:solidFill>
                <a:latin typeface="Arial Black" pitchFamily="34" charset="0"/>
                <a:cs typeface="Times New Roman" pitchFamily="18" charset="0"/>
              </a:rPr>
              <a:t>сам попробовать</a:t>
            </a:r>
          </a:p>
          <a:p>
            <a:pPr algn="ctr" eaLnBrk="0" hangingPunct="0"/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2%</a:t>
            </a:r>
            <a:endParaRPr lang="en-US" sz="4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Мотивы употребления наркотиков молодыми людьми</a:t>
            </a:r>
            <a:endParaRPr lang="en-US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659" name="Freeform 3"/>
          <p:cNvSpPr>
            <a:spLocks/>
          </p:cNvSpPr>
          <p:nvPr/>
        </p:nvSpPr>
        <p:spPr bwMode="invGray">
          <a:xfrm rot="20733678">
            <a:off x="8226298" y="1071884"/>
            <a:ext cx="667495" cy="860882"/>
          </a:xfrm>
          <a:custGeom>
            <a:avLst/>
            <a:gdLst/>
            <a:ahLst/>
            <a:cxnLst>
              <a:cxn ang="0">
                <a:pos x="308" y="120"/>
              </a:cxn>
              <a:cxn ang="0">
                <a:pos x="0" y="444"/>
              </a:cxn>
              <a:cxn ang="0">
                <a:pos x="0" y="286"/>
              </a:cxn>
              <a:cxn ang="0">
                <a:pos x="308" y="0"/>
              </a:cxn>
              <a:cxn ang="0">
                <a:pos x="308" y="120"/>
              </a:cxn>
            </a:cxnLst>
            <a:rect l="0" t="0" r="r" b="b"/>
            <a:pathLst>
              <a:path w="308" h="444">
                <a:moveTo>
                  <a:pt x="308" y="120"/>
                </a:moveTo>
                <a:lnTo>
                  <a:pt x="0" y="444"/>
                </a:lnTo>
                <a:lnTo>
                  <a:pt x="0" y="286"/>
                </a:lnTo>
                <a:lnTo>
                  <a:pt x="308" y="0"/>
                </a:lnTo>
                <a:lnTo>
                  <a:pt x="308" y="120"/>
                </a:lnTo>
                <a:close/>
              </a:path>
            </a:pathLst>
          </a:custGeom>
          <a:gradFill rotWithShape="1">
            <a:gsLst>
              <a:gs pos="0">
                <a:srgbClr val="FF6600"/>
              </a:gs>
              <a:gs pos="50000">
                <a:srgbClr val="FF9933"/>
              </a:gs>
              <a:gs pos="100000">
                <a:srgbClr val="00563F">
                  <a:gamma/>
                  <a:shade val="46275"/>
                  <a:invGamma/>
                </a:srgbClr>
              </a:gs>
            </a:gsLst>
            <a:lin ang="270000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0660" name="Freeform 4"/>
          <p:cNvSpPr>
            <a:spLocks/>
          </p:cNvSpPr>
          <p:nvPr/>
        </p:nvSpPr>
        <p:spPr bwMode="invGray">
          <a:xfrm>
            <a:off x="6084168" y="1052736"/>
            <a:ext cx="2808312" cy="648071"/>
          </a:xfrm>
          <a:custGeom>
            <a:avLst/>
            <a:gdLst/>
            <a:ahLst/>
            <a:cxnLst>
              <a:cxn ang="0">
                <a:pos x="1478" y="284"/>
              </a:cxn>
              <a:cxn ang="0">
                <a:pos x="0" y="284"/>
              </a:cxn>
              <a:cxn ang="0">
                <a:pos x="446" y="0"/>
              </a:cxn>
              <a:cxn ang="0">
                <a:pos x="1786" y="0"/>
              </a:cxn>
              <a:cxn ang="0">
                <a:pos x="1478" y="284"/>
              </a:cxn>
            </a:cxnLst>
            <a:rect l="0" t="0" r="r" b="b"/>
            <a:pathLst>
              <a:path w="1786" h="284">
                <a:moveTo>
                  <a:pt x="1478" y="284"/>
                </a:moveTo>
                <a:lnTo>
                  <a:pt x="0" y="284"/>
                </a:lnTo>
                <a:lnTo>
                  <a:pt x="446" y="0"/>
                </a:lnTo>
                <a:lnTo>
                  <a:pt x="1786" y="0"/>
                </a:lnTo>
                <a:lnTo>
                  <a:pt x="1478" y="284"/>
                </a:lnTo>
                <a:close/>
              </a:path>
            </a:pathLst>
          </a:custGeom>
          <a:solidFill>
            <a:srgbClr val="FF9900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0661" name="Freeform 5"/>
          <p:cNvSpPr>
            <a:spLocks/>
          </p:cNvSpPr>
          <p:nvPr/>
        </p:nvSpPr>
        <p:spPr bwMode="gray">
          <a:xfrm>
            <a:off x="7524328" y="1916832"/>
            <a:ext cx="684783" cy="1046733"/>
          </a:xfrm>
          <a:custGeom>
            <a:avLst/>
            <a:gdLst/>
            <a:ahLst/>
            <a:cxnLst>
              <a:cxn ang="0">
                <a:pos x="308" y="120"/>
              </a:cxn>
              <a:cxn ang="0">
                <a:pos x="0" y="442"/>
              </a:cxn>
              <a:cxn ang="0">
                <a:pos x="0" y="286"/>
              </a:cxn>
              <a:cxn ang="0">
                <a:pos x="308" y="0"/>
              </a:cxn>
              <a:cxn ang="0">
                <a:pos x="308" y="120"/>
              </a:cxn>
            </a:cxnLst>
            <a:rect l="0" t="0" r="r" b="b"/>
            <a:pathLst>
              <a:path w="308" h="442">
                <a:moveTo>
                  <a:pt x="308" y="120"/>
                </a:moveTo>
                <a:lnTo>
                  <a:pt x="0" y="442"/>
                </a:lnTo>
                <a:lnTo>
                  <a:pt x="0" y="286"/>
                </a:lnTo>
                <a:lnTo>
                  <a:pt x="308" y="0"/>
                </a:lnTo>
                <a:lnTo>
                  <a:pt x="308" y="120"/>
                </a:lnTo>
                <a:close/>
              </a:path>
            </a:pathLst>
          </a:custGeom>
          <a:gradFill rotWithShape="1">
            <a:gsLst>
              <a:gs pos="0">
                <a:srgbClr val="4B1092">
                  <a:gamma/>
                  <a:shade val="46275"/>
                  <a:invGamma/>
                </a:srgbClr>
              </a:gs>
              <a:gs pos="50000">
                <a:srgbClr val="4B1092"/>
              </a:gs>
              <a:gs pos="100000">
                <a:srgbClr val="4B1092">
                  <a:gamma/>
                  <a:shade val="46275"/>
                  <a:invGamma/>
                </a:srgbClr>
              </a:gs>
            </a:gsLst>
            <a:lin ang="270000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0662" name="Freeform 6"/>
          <p:cNvSpPr>
            <a:spLocks/>
          </p:cNvSpPr>
          <p:nvPr/>
        </p:nvSpPr>
        <p:spPr bwMode="gray">
          <a:xfrm>
            <a:off x="5148065" y="1988840"/>
            <a:ext cx="2952327" cy="504055"/>
          </a:xfrm>
          <a:custGeom>
            <a:avLst/>
            <a:gdLst/>
            <a:ahLst/>
            <a:cxnLst>
              <a:cxn ang="0">
                <a:pos x="1612" y="284"/>
              </a:cxn>
              <a:cxn ang="0">
                <a:pos x="0" y="284"/>
              </a:cxn>
              <a:cxn ang="0">
                <a:pos x="446" y="0"/>
              </a:cxn>
              <a:cxn ang="0">
                <a:pos x="1920" y="0"/>
              </a:cxn>
              <a:cxn ang="0">
                <a:pos x="1612" y="284"/>
              </a:cxn>
            </a:cxnLst>
            <a:rect l="0" t="0" r="r" b="b"/>
            <a:pathLst>
              <a:path w="1920" h="284">
                <a:moveTo>
                  <a:pt x="1612" y="284"/>
                </a:moveTo>
                <a:lnTo>
                  <a:pt x="0" y="284"/>
                </a:lnTo>
                <a:lnTo>
                  <a:pt x="446" y="0"/>
                </a:lnTo>
                <a:lnTo>
                  <a:pt x="1920" y="0"/>
                </a:lnTo>
                <a:lnTo>
                  <a:pt x="1612" y="284"/>
                </a:lnTo>
                <a:close/>
              </a:path>
            </a:pathLst>
          </a:custGeom>
          <a:solidFill>
            <a:srgbClr val="A77BFF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0663" name="Freeform 7"/>
          <p:cNvSpPr>
            <a:spLocks/>
          </p:cNvSpPr>
          <p:nvPr/>
        </p:nvSpPr>
        <p:spPr bwMode="gray">
          <a:xfrm rot="294717">
            <a:off x="6804819" y="2654594"/>
            <a:ext cx="649832" cy="1131384"/>
          </a:xfrm>
          <a:custGeom>
            <a:avLst/>
            <a:gdLst/>
            <a:ahLst/>
            <a:cxnLst>
              <a:cxn ang="0">
                <a:pos x="306" y="122"/>
              </a:cxn>
              <a:cxn ang="0">
                <a:pos x="0" y="444"/>
              </a:cxn>
              <a:cxn ang="0">
                <a:pos x="0" y="286"/>
              </a:cxn>
              <a:cxn ang="0">
                <a:pos x="306" y="0"/>
              </a:cxn>
              <a:cxn ang="0">
                <a:pos x="306" y="122"/>
              </a:cxn>
            </a:cxnLst>
            <a:rect l="0" t="0" r="r" b="b"/>
            <a:pathLst>
              <a:path w="306" h="444">
                <a:moveTo>
                  <a:pt x="306" y="122"/>
                </a:moveTo>
                <a:lnTo>
                  <a:pt x="0" y="444"/>
                </a:lnTo>
                <a:lnTo>
                  <a:pt x="0" y="286"/>
                </a:lnTo>
                <a:lnTo>
                  <a:pt x="306" y="0"/>
                </a:lnTo>
                <a:lnTo>
                  <a:pt x="306" y="122"/>
                </a:lnTo>
                <a:close/>
              </a:path>
            </a:pathLst>
          </a:custGeom>
          <a:gradFill rotWithShape="1">
            <a:gsLst>
              <a:gs pos="0">
                <a:srgbClr val="92D050"/>
              </a:gs>
              <a:gs pos="50000">
                <a:srgbClr val="73E77E"/>
              </a:gs>
              <a:gs pos="100000">
                <a:srgbClr val="00CC00"/>
              </a:gs>
            </a:gsLst>
            <a:lin ang="270000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0664" name="Freeform 8"/>
          <p:cNvSpPr>
            <a:spLocks/>
          </p:cNvSpPr>
          <p:nvPr/>
        </p:nvSpPr>
        <p:spPr bwMode="gray">
          <a:xfrm>
            <a:off x="6084168" y="3645024"/>
            <a:ext cx="614362" cy="981075"/>
          </a:xfrm>
          <a:custGeom>
            <a:avLst/>
            <a:gdLst/>
            <a:ahLst/>
            <a:cxnLst>
              <a:cxn ang="0">
                <a:pos x="308" y="122"/>
              </a:cxn>
              <a:cxn ang="0">
                <a:pos x="0" y="444"/>
              </a:cxn>
              <a:cxn ang="0">
                <a:pos x="0" y="286"/>
              </a:cxn>
              <a:cxn ang="0">
                <a:pos x="308" y="0"/>
              </a:cxn>
              <a:cxn ang="0">
                <a:pos x="308" y="122"/>
              </a:cxn>
            </a:cxnLst>
            <a:rect l="0" t="0" r="r" b="b"/>
            <a:pathLst>
              <a:path w="308" h="444">
                <a:moveTo>
                  <a:pt x="308" y="122"/>
                </a:moveTo>
                <a:lnTo>
                  <a:pt x="0" y="444"/>
                </a:lnTo>
                <a:lnTo>
                  <a:pt x="0" y="286"/>
                </a:lnTo>
                <a:lnTo>
                  <a:pt x="308" y="0"/>
                </a:lnTo>
                <a:lnTo>
                  <a:pt x="308" y="122"/>
                </a:lnTo>
                <a:close/>
              </a:path>
            </a:pathLst>
          </a:custGeom>
          <a:gradFill rotWithShape="1">
            <a:gsLst>
              <a:gs pos="0">
                <a:srgbClr val="906B0E">
                  <a:gamma/>
                  <a:shade val="46275"/>
                  <a:invGamma/>
                </a:srgbClr>
              </a:gs>
              <a:gs pos="50000">
                <a:srgbClr val="906B0E"/>
              </a:gs>
              <a:gs pos="100000">
                <a:srgbClr val="906B0E">
                  <a:gamma/>
                  <a:shade val="46275"/>
                  <a:invGamma/>
                </a:srgbClr>
              </a:gs>
            </a:gsLst>
            <a:lin ang="270000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0665" name="Freeform 9"/>
          <p:cNvSpPr>
            <a:spLocks/>
          </p:cNvSpPr>
          <p:nvPr/>
        </p:nvSpPr>
        <p:spPr bwMode="gray">
          <a:xfrm>
            <a:off x="3203848" y="3717032"/>
            <a:ext cx="3456384" cy="504056"/>
          </a:xfrm>
          <a:custGeom>
            <a:avLst/>
            <a:gdLst/>
            <a:ahLst/>
            <a:cxnLst>
              <a:cxn ang="0">
                <a:pos x="1872" y="284"/>
              </a:cxn>
              <a:cxn ang="0">
                <a:pos x="0" y="284"/>
              </a:cxn>
              <a:cxn ang="0">
                <a:pos x="446" y="0"/>
              </a:cxn>
              <a:cxn ang="0">
                <a:pos x="2180" y="0"/>
              </a:cxn>
              <a:cxn ang="0">
                <a:pos x="1872" y="284"/>
              </a:cxn>
            </a:cxnLst>
            <a:rect l="0" t="0" r="r" b="b"/>
            <a:pathLst>
              <a:path w="2180" h="284">
                <a:moveTo>
                  <a:pt x="1872" y="284"/>
                </a:moveTo>
                <a:lnTo>
                  <a:pt x="0" y="284"/>
                </a:lnTo>
                <a:lnTo>
                  <a:pt x="446" y="0"/>
                </a:lnTo>
                <a:lnTo>
                  <a:pt x="2180" y="0"/>
                </a:lnTo>
                <a:lnTo>
                  <a:pt x="1872" y="284"/>
                </a:lnTo>
                <a:close/>
              </a:path>
            </a:pathLst>
          </a:custGeom>
          <a:solidFill>
            <a:srgbClr val="F2E160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0666" name="Line 10"/>
          <p:cNvSpPr>
            <a:spLocks noChangeShapeType="1"/>
          </p:cNvSpPr>
          <p:nvPr/>
        </p:nvSpPr>
        <p:spPr bwMode="auto">
          <a:xfrm flipH="1">
            <a:off x="683568" y="5373216"/>
            <a:ext cx="1494482" cy="2879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0667" name="Line 11"/>
          <p:cNvSpPr>
            <a:spLocks noChangeShapeType="1"/>
          </p:cNvSpPr>
          <p:nvPr/>
        </p:nvSpPr>
        <p:spPr bwMode="auto">
          <a:xfrm flipH="1" flipV="1">
            <a:off x="683568" y="4509120"/>
            <a:ext cx="2377132" cy="458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0668" name="Line 12"/>
          <p:cNvSpPr>
            <a:spLocks noChangeShapeType="1"/>
          </p:cNvSpPr>
          <p:nvPr/>
        </p:nvSpPr>
        <p:spPr bwMode="auto">
          <a:xfrm flipH="1">
            <a:off x="611560" y="3695700"/>
            <a:ext cx="3333378" cy="2133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0669" name="Line 13"/>
          <p:cNvSpPr>
            <a:spLocks noChangeShapeType="1"/>
          </p:cNvSpPr>
          <p:nvPr/>
        </p:nvSpPr>
        <p:spPr bwMode="auto">
          <a:xfrm flipH="1" flipV="1">
            <a:off x="683567" y="2708919"/>
            <a:ext cx="4145606" cy="2634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0670" name="Line 14"/>
          <p:cNvSpPr>
            <a:spLocks noChangeShapeType="1"/>
          </p:cNvSpPr>
          <p:nvPr/>
        </p:nvSpPr>
        <p:spPr bwMode="auto">
          <a:xfrm flipH="1">
            <a:off x="683567" y="1758950"/>
            <a:ext cx="5028256" cy="1386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0671" name="Line 15"/>
          <p:cNvSpPr>
            <a:spLocks noChangeShapeType="1"/>
          </p:cNvSpPr>
          <p:nvPr/>
        </p:nvSpPr>
        <p:spPr bwMode="auto">
          <a:xfrm>
            <a:off x="755576" y="1772816"/>
            <a:ext cx="0" cy="1011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0672" name="Line 16"/>
          <p:cNvSpPr>
            <a:spLocks noChangeShapeType="1"/>
          </p:cNvSpPr>
          <p:nvPr/>
        </p:nvSpPr>
        <p:spPr bwMode="auto">
          <a:xfrm>
            <a:off x="755576" y="2780928"/>
            <a:ext cx="0" cy="946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0673" name="Line 17"/>
          <p:cNvSpPr>
            <a:spLocks noChangeShapeType="1"/>
          </p:cNvSpPr>
          <p:nvPr/>
        </p:nvSpPr>
        <p:spPr bwMode="auto">
          <a:xfrm flipH="1">
            <a:off x="755576" y="3717032"/>
            <a:ext cx="10716" cy="7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0674" name="Line 18"/>
          <p:cNvSpPr>
            <a:spLocks noChangeShapeType="1"/>
          </p:cNvSpPr>
          <p:nvPr/>
        </p:nvSpPr>
        <p:spPr bwMode="auto">
          <a:xfrm>
            <a:off x="755576" y="4509120"/>
            <a:ext cx="0" cy="86409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0675" name="Freeform 19"/>
          <p:cNvSpPr>
            <a:spLocks/>
          </p:cNvSpPr>
          <p:nvPr/>
        </p:nvSpPr>
        <p:spPr bwMode="invGray">
          <a:xfrm>
            <a:off x="1835696" y="1268760"/>
            <a:ext cx="3960440" cy="4165649"/>
          </a:xfrm>
          <a:custGeom>
            <a:avLst/>
            <a:gdLst/>
            <a:ahLst/>
            <a:cxnLst>
              <a:cxn ang="0">
                <a:pos x="12" y="2464"/>
              </a:cxn>
              <a:cxn ang="0">
                <a:pos x="56" y="2120"/>
              </a:cxn>
              <a:cxn ang="0">
                <a:pos x="124" y="1808"/>
              </a:cxn>
              <a:cxn ang="0">
                <a:pos x="212" y="1524"/>
              </a:cxn>
              <a:cxn ang="0">
                <a:pos x="316" y="1270"/>
              </a:cxn>
              <a:cxn ang="0">
                <a:pos x="430" y="1044"/>
              </a:cxn>
              <a:cxn ang="0">
                <a:pos x="550" y="846"/>
              </a:cxn>
              <a:cxn ang="0">
                <a:pos x="672" y="674"/>
              </a:cxn>
              <a:cxn ang="0">
                <a:pos x="792" y="528"/>
              </a:cxn>
              <a:cxn ang="0">
                <a:pos x="906" y="408"/>
              </a:cxn>
              <a:cxn ang="0">
                <a:pos x="1010" y="310"/>
              </a:cxn>
              <a:cxn ang="0">
                <a:pos x="1096" y="236"/>
              </a:cxn>
              <a:cxn ang="0">
                <a:pos x="1164" y="184"/>
              </a:cxn>
              <a:cxn ang="0">
                <a:pos x="1208" y="154"/>
              </a:cxn>
              <a:cxn ang="0">
                <a:pos x="1224" y="144"/>
              </a:cxn>
              <a:cxn ang="0">
                <a:pos x="1728" y="56"/>
              </a:cxn>
              <a:cxn ang="0">
                <a:pos x="1568" y="328"/>
              </a:cxn>
              <a:cxn ang="0">
                <a:pos x="1554" y="332"/>
              </a:cxn>
              <a:cxn ang="0">
                <a:pos x="1514" y="346"/>
              </a:cxn>
              <a:cxn ang="0">
                <a:pos x="1452" y="370"/>
              </a:cxn>
              <a:cxn ang="0">
                <a:pos x="1370" y="410"/>
              </a:cxn>
              <a:cxn ang="0">
                <a:pos x="1270" y="466"/>
              </a:cxn>
              <a:cxn ang="0">
                <a:pos x="1158" y="540"/>
              </a:cxn>
              <a:cxn ang="0">
                <a:pos x="1034" y="636"/>
              </a:cxn>
              <a:cxn ang="0">
                <a:pos x="904" y="756"/>
              </a:cxn>
              <a:cxn ang="0">
                <a:pos x="770" y="900"/>
              </a:cxn>
              <a:cxn ang="0">
                <a:pos x="632" y="1076"/>
              </a:cxn>
              <a:cxn ang="0">
                <a:pos x="498" y="1280"/>
              </a:cxn>
              <a:cxn ang="0">
                <a:pos x="370" y="1518"/>
              </a:cxn>
              <a:cxn ang="0">
                <a:pos x="248" y="1792"/>
              </a:cxn>
              <a:cxn ang="0">
                <a:pos x="138" y="2104"/>
              </a:cxn>
              <a:cxn ang="0">
                <a:pos x="42" y="2456"/>
              </a:cxn>
            </a:cxnLst>
            <a:rect l="0" t="0" r="r" b="b"/>
            <a:pathLst>
              <a:path w="1824" h="2648">
                <a:moveTo>
                  <a:pt x="0" y="2648"/>
                </a:moveTo>
                <a:lnTo>
                  <a:pt x="12" y="2464"/>
                </a:lnTo>
                <a:lnTo>
                  <a:pt x="32" y="2288"/>
                </a:lnTo>
                <a:lnTo>
                  <a:pt x="56" y="2120"/>
                </a:lnTo>
                <a:lnTo>
                  <a:pt x="88" y="1960"/>
                </a:lnTo>
                <a:lnTo>
                  <a:pt x="124" y="1808"/>
                </a:lnTo>
                <a:lnTo>
                  <a:pt x="166" y="1662"/>
                </a:lnTo>
                <a:lnTo>
                  <a:pt x="212" y="1524"/>
                </a:lnTo>
                <a:lnTo>
                  <a:pt x="262" y="1394"/>
                </a:lnTo>
                <a:lnTo>
                  <a:pt x="316" y="1270"/>
                </a:lnTo>
                <a:lnTo>
                  <a:pt x="372" y="1154"/>
                </a:lnTo>
                <a:lnTo>
                  <a:pt x="430" y="1044"/>
                </a:lnTo>
                <a:lnTo>
                  <a:pt x="490" y="942"/>
                </a:lnTo>
                <a:lnTo>
                  <a:pt x="550" y="846"/>
                </a:lnTo>
                <a:lnTo>
                  <a:pt x="612" y="758"/>
                </a:lnTo>
                <a:lnTo>
                  <a:pt x="672" y="674"/>
                </a:lnTo>
                <a:lnTo>
                  <a:pt x="734" y="598"/>
                </a:lnTo>
                <a:lnTo>
                  <a:pt x="792" y="528"/>
                </a:lnTo>
                <a:lnTo>
                  <a:pt x="850" y="464"/>
                </a:lnTo>
                <a:lnTo>
                  <a:pt x="906" y="408"/>
                </a:lnTo>
                <a:lnTo>
                  <a:pt x="960" y="356"/>
                </a:lnTo>
                <a:lnTo>
                  <a:pt x="1010" y="310"/>
                </a:lnTo>
                <a:lnTo>
                  <a:pt x="1056" y="270"/>
                </a:lnTo>
                <a:lnTo>
                  <a:pt x="1096" y="236"/>
                </a:lnTo>
                <a:lnTo>
                  <a:pt x="1134" y="208"/>
                </a:lnTo>
                <a:lnTo>
                  <a:pt x="1164" y="184"/>
                </a:lnTo>
                <a:lnTo>
                  <a:pt x="1190" y="166"/>
                </a:lnTo>
                <a:lnTo>
                  <a:pt x="1208" y="154"/>
                </a:lnTo>
                <a:lnTo>
                  <a:pt x="1220" y="146"/>
                </a:lnTo>
                <a:lnTo>
                  <a:pt x="1224" y="144"/>
                </a:lnTo>
                <a:lnTo>
                  <a:pt x="848" y="0"/>
                </a:lnTo>
                <a:lnTo>
                  <a:pt x="1728" y="56"/>
                </a:lnTo>
                <a:lnTo>
                  <a:pt x="1824" y="480"/>
                </a:lnTo>
                <a:lnTo>
                  <a:pt x="1568" y="328"/>
                </a:lnTo>
                <a:lnTo>
                  <a:pt x="1564" y="328"/>
                </a:lnTo>
                <a:lnTo>
                  <a:pt x="1554" y="332"/>
                </a:lnTo>
                <a:lnTo>
                  <a:pt x="1538" y="338"/>
                </a:lnTo>
                <a:lnTo>
                  <a:pt x="1514" y="346"/>
                </a:lnTo>
                <a:lnTo>
                  <a:pt x="1486" y="356"/>
                </a:lnTo>
                <a:lnTo>
                  <a:pt x="1452" y="370"/>
                </a:lnTo>
                <a:lnTo>
                  <a:pt x="1412" y="388"/>
                </a:lnTo>
                <a:lnTo>
                  <a:pt x="1370" y="410"/>
                </a:lnTo>
                <a:lnTo>
                  <a:pt x="1322" y="436"/>
                </a:lnTo>
                <a:lnTo>
                  <a:pt x="1270" y="466"/>
                </a:lnTo>
                <a:lnTo>
                  <a:pt x="1216" y="500"/>
                </a:lnTo>
                <a:lnTo>
                  <a:pt x="1158" y="540"/>
                </a:lnTo>
                <a:lnTo>
                  <a:pt x="1098" y="584"/>
                </a:lnTo>
                <a:lnTo>
                  <a:pt x="1034" y="636"/>
                </a:lnTo>
                <a:lnTo>
                  <a:pt x="970" y="692"/>
                </a:lnTo>
                <a:lnTo>
                  <a:pt x="904" y="756"/>
                </a:lnTo>
                <a:lnTo>
                  <a:pt x="836" y="824"/>
                </a:lnTo>
                <a:lnTo>
                  <a:pt x="770" y="900"/>
                </a:lnTo>
                <a:lnTo>
                  <a:pt x="700" y="984"/>
                </a:lnTo>
                <a:lnTo>
                  <a:pt x="632" y="1076"/>
                </a:lnTo>
                <a:lnTo>
                  <a:pt x="566" y="1174"/>
                </a:lnTo>
                <a:lnTo>
                  <a:pt x="498" y="1280"/>
                </a:lnTo>
                <a:lnTo>
                  <a:pt x="434" y="1394"/>
                </a:lnTo>
                <a:lnTo>
                  <a:pt x="370" y="1518"/>
                </a:lnTo>
                <a:lnTo>
                  <a:pt x="308" y="1650"/>
                </a:lnTo>
                <a:lnTo>
                  <a:pt x="248" y="1792"/>
                </a:lnTo>
                <a:lnTo>
                  <a:pt x="192" y="1944"/>
                </a:lnTo>
                <a:lnTo>
                  <a:pt x="138" y="2104"/>
                </a:lnTo>
                <a:lnTo>
                  <a:pt x="88" y="2274"/>
                </a:lnTo>
                <a:lnTo>
                  <a:pt x="42" y="2456"/>
                </a:lnTo>
                <a:lnTo>
                  <a:pt x="0" y="2648"/>
                </a:lnTo>
                <a:close/>
              </a:path>
            </a:pathLst>
          </a:custGeom>
          <a:gradFill rotWithShape="1">
            <a:gsLst>
              <a:gs pos="0">
                <a:srgbClr val="D11364">
                  <a:alpha val="62000"/>
                </a:srgbClr>
              </a:gs>
              <a:gs pos="100000">
                <a:srgbClr val="D11364">
                  <a:gamma/>
                  <a:shade val="46275"/>
                  <a:invGamma/>
                </a:srgbClr>
              </a:gs>
            </a:gsLst>
            <a:lin ang="540000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0676" name="Rectangle 20"/>
          <p:cNvSpPr>
            <a:spLocks noChangeArrowheads="1"/>
          </p:cNvSpPr>
          <p:nvPr/>
        </p:nvSpPr>
        <p:spPr bwMode="gray">
          <a:xfrm>
            <a:off x="6084168" y="1700808"/>
            <a:ext cx="2304256" cy="288032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50000">
                <a:srgbClr val="FF9900"/>
              </a:gs>
              <a:gs pos="100000">
                <a:srgbClr val="FFCC00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dirty="0">
              <a:latin typeface="Verdana" pitchFamily="34" charset="0"/>
            </a:endParaRPr>
          </a:p>
        </p:txBody>
      </p:sp>
      <p:sp>
        <p:nvSpPr>
          <p:cNvPr id="70677" name="Rectangle 21"/>
          <p:cNvSpPr>
            <a:spLocks noChangeArrowheads="1"/>
          </p:cNvSpPr>
          <p:nvPr/>
        </p:nvSpPr>
        <p:spPr bwMode="gray">
          <a:xfrm>
            <a:off x="5148064" y="2492896"/>
            <a:ext cx="2448272" cy="432048"/>
          </a:xfrm>
          <a:prstGeom prst="rect">
            <a:avLst/>
          </a:prstGeom>
          <a:gradFill rotWithShape="1">
            <a:gsLst>
              <a:gs pos="0">
                <a:srgbClr val="8041FF">
                  <a:gamma/>
                  <a:shade val="72549"/>
                  <a:invGamma/>
                </a:srgbClr>
              </a:gs>
              <a:gs pos="50000">
                <a:srgbClr val="8041FF"/>
              </a:gs>
              <a:gs pos="100000">
                <a:srgbClr val="8041FF">
                  <a:gamma/>
                  <a:shade val="72549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dirty="0">
              <a:latin typeface="Verdana" pitchFamily="34" charset="0"/>
            </a:endParaRPr>
          </a:p>
        </p:txBody>
      </p:sp>
      <p:sp>
        <p:nvSpPr>
          <p:cNvPr id="70678" name="Freeform 22"/>
          <p:cNvSpPr>
            <a:spLocks/>
          </p:cNvSpPr>
          <p:nvPr/>
        </p:nvSpPr>
        <p:spPr bwMode="gray">
          <a:xfrm>
            <a:off x="4139952" y="2852937"/>
            <a:ext cx="3218954" cy="504056"/>
          </a:xfrm>
          <a:custGeom>
            <a:avLst/>
            <a:gdLst/>
            <a:ahLst/>
            <a:cxnLst>
              <a:cxn ang="0">
                <a:pos x="1742" y="286"/>
              </a:cxn>
              <a:cxn ang="0">
                <a:pos x="0" y="286"/>
              </a:cxn>
              <a:cxn ang="0">
                <a:pos x="446" y="0"/>
              </a:cxn>
              <a:cxn ang="0">
                <a:pos x="2048" y="0"/>
              </a:cxn>
              <a:cxn ang="0">
                <a:pos x="1742" y="286"/>
              </a:cxn>
            </a:cxnLst>
            <a:rect l="0" t="0" r="r" b="b"/>
            <a:pathLst>
              <a:path w="2048" h="286">
                <a:moveTo>
                  <a:pt x="1742" y="286"/>
                </a:moveTo>
                <a:lnTo>
                  <a:pt x="0" y="286"/>
                </a:lnTo>
                <a:lnTo>
                  <a:pt x="446" y="0"/>
                </a:lnTo>
                <a:lnTo>
                  <a:pt x="2048" y="0"/>
                </a:lnTo>
                <a:lnTo>
                  <a:pt x="1742" y="286"/>
                </a:lnTo>
                <a:close/>
              </a:path>
            </a:pathLst>
          </a:custGeom>
          <a:solidFill>
            <a:srgbClr val="00CC00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0679" name="Rectangle 23"/>
          <p:cNvSpPr>
            <a:spLocks noChangeArrowheads="1"/>
          </p:cNvSpPr>
          <p:nvPr/>
        </p:nvSpPr>
        <p:spPr bwMode="gray">
          <a:xfrm>
            <a:off x="4211960" y="3356992"/>
            <a:ext cx="2592288" cy="360040"/>
          </a:xfrm>
          <a:prstGeom prst="rect">
            <a:avLst/>
          </a:prstGeom>
          <a:gradFill rotWithShape="1">
            <a:gsLst>
              <a:gs pos="0">
                <a:srgbClr val="92D050"/>
              </a:gs>
              <a:gs pos="50000">
                <a:srgbClr val="00CC66"/>
              </a:gs>
              <a:gs pos="100000">
                <a:srgbClr val="008000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dirty="0">
              <a:latin typeface="Verdana" pitchFamily="34" charset="0"/>
            </a:endParaRPr>
          </a:p>
        </p:txBody>
      </p:sp>
      <p:sp>
        <p:nvSpPr>
          <p:cNvPr id="70680" name="Rectangle 24"/>
          <p:cNvSpPr>
            <a:spLocks noChangeArrowheads="1"/>
          </p:cNvSpPr>
          <p:nvPr/>
        </p:nvSpPr>
        <p:spPr bwMode="gray">
          <a:xfrm>
            <a:off x="2195736" y="5085184"/>
            <a:ext cx="3021657" cy="3444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dirty="0">
              <a:latin typeface="Verdana" pitchFamily="34" charset="0"/>
            </a:endParaRPr>
          </a:p>
        </p:txBody>
      </p:sp>
      <p:sp>
        <p:nvSpPr>
          <p:cNvPr id="70681" name="Text Box 25"/>
          <p:cNvSpPr txBox="1">
            <a:spLocks noChangeArrowheads="1"/>
          </p:cNvSpPr>
          <p:nvPr/>
        </p:nvSpPr>
        <p:spPr bwMode="auto">
          <a:xfrm>
            <a:off x="899592" y="2060848"/>
            <a:ext cx="409919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2000" b="1" i="1" dirty="0" smtClean="0">
                <a:solidFill>
                  <a:srgbClr val="000000"/>
                </a:solidFill>
                <a:latin typeface="Verdana" pitchFamily="34" charset="0"/>
              </a:rPr>
              <a:t>ЖЕЛАНИЕ РАССЛАБИТЬСЯ</a:t>
            </a:r>
            <a:endParaRPr lang="en-US" sz="2000" b="1" i="1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70682" name="Text Box 26"/>
          <p:cNvSpPr txBox="1">
            <a:spLocks noChangeArrowheads="1"/>
          </p:cNvSpPr>
          <p:nvPr/>
        </p:nvSpPr>
        <p:spPr bwMode="auto">
          <a:xfrm>
            <a:off x="899592" y="2852936"/>
            <a:ext cx="356059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2000" b="1" i="1" dirty="0" smtClean="0">
                <a:solidFill>
                  <a:srgbClr val="000000"/>
                </a:solidFill>
                <a:latin typeface="Verdana" pitchFamily="34" charset="0"/>
              </a:rPr>
              <a:t>ДОКАЗАТЬ </a:t>
            </a:r>
          </a:p>
          <a:p>
            <a:pPr eaLnBrk="0" hangingPunct="0"/>
            <a:r>
              <a:rPr lang="ru-RU" sz="2000" b="1" i="1" dirty="0" smtClean="0">
                <a:solidFill>
                  <a:srgbClr val="000000"/>
                </a:solidFill>
                <a:latin typeface="Verdana" pitchFamily="34" charset="0"/>
              </a:rPr>
              <a:t>САМОСТОЯТЕЛЬНОСТЬ</a:t>
            </a:r>
            <a:endParaRPr lang="en-US" sz="2000" b="1" i="1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70683" name="Text Box 27"/>
          <p:cNvSpPr txBox="1">
            <a:spLocks noChangeArrowheads="1"/>
          </p:cNvSpPr>
          <p:nvPr/>
        </p:nvSpPr>
        <p:spPr bwMode="auto">
          <a:xfrm>
            <a:off x="827584" y="3789040"/>
            <a:ext cx="359746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2000" b="1" i="1" dirty="0" smtClean="0">
                <a:solidFill>
                  <a:srgbClr val="000000"/>
                </a:solidFill>
                <a:latin typeface="Verdana" pitchFamily="34" charset="0"/>
              </a:rPr>
              <a:t>ИЗ-ЗА НЕПОНИМАНИЯ </a:t>
            </a:r>
          </a:p>
          <a:p>
            <a:pPr eaLnBrk="0" hangingPunct="0"/>
            <a:r>
              <a:rPr lang="ru-RU" sz="2000" b="1" i="1" dirty="0" smtClean="0">
                <a:solidFill>
                  <a:srgbClr val="000000"/>
                </a:solidFill>
                <a:latin typeface="Verdana" pitchFamily="34" charset="0"/>
              </a:rPr>
              <a:t>ПОСЛЕДСТВИЙ</a:t>
            </a:r>
            <a:endParaRPr lang="en-US" sz="1400" b="1" i="1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9" name="Freeform 9"/>
          <p:cNvSpPr>
            <a:spLocks/>
          </p:cNvSpPr>
          <p:nvPr/>
        </p:nvSpPr>
        <p:spPr bwMode="gray">
          <a:xfrm>
            <a:off x="2267744" y="4509120"/>
            <a:ext cx="3528392" cy="576064"/>
          </a:xfrm>
          <a:custGeom>
            <a:avLst/>
            <a:gdLst/>
            <a:ahLst/>
            <a:cxnLst>
              <a:cxn ang="0">
                <a:pos x="1872" y="284"/>
              </a:cxn>
              <a:cxn ang="0">
                <a:pos x="0" y="284"/>
              </a:cxn>
              <a:cxn ang="0">
                <a:pos x="446" y="0"/>
              </a:cxn>
              <a:cxn ang="0">
                <a:pos x="2180" y="0"/>
              </a:cxn>
              <a:cxn ang="0">
                <a:pos x="1872" y="284"/>
              </a:cxn>
            </a:cxnLst>
            <a:rect l="0" t="0" r="r" b="b"/>
            <a:pathLst>
              <a:path w="2180" h="284">
                <a:moveTo>
                  <a:pt x="1872" y="284"/>
                </a:moveTo>
                <a:lnTo>
                  <a:pt x="0" y="284"/>
                </a:lnTo>
                <a:lnTo>
                  <a:pt x="446" y="0"/>
                </a:lnTo>
                <a:lnTo>
                  <a:pt x="2180" y="0"/>
                </a:lnTo>
                <a:lnTo>
                  <a:pt x="1872" y="284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" name="Freeform 9"/>
          <p:cNvSpPr>
            <a:spLocks/>
          </p:cNvSpPr>
          <p:nvPr/>
        </p:nvSpPr>
        <p:spPr bwMode="gray">
          <a:xfrm>
            <a:off x="1331641" y="5373216"/>
            <a:ext cx="3312368" cy="648072"/>
          </a:xfrm>
          <a:custGeom>
            <a:avLst/>
            <a:gdLst/>
            <a:ahLst/>
            <a:cxnLst>
              <a:cxn ang="0">
                <a:pos x="1872" y="284"/>
              </a:cxn>
              <a:cxn ang="0">
                <a:pos x="0" y="284"/>
              </a:cxn>
              <a:cxn ang="0">
                <a:pos x="446" y="0"/>
              </a:cxn>
              <a:cxn ang="0">
                <a:pos x="2180" y="0"/>
              </a:cxn>
              <a:cxn ang="0">
                <a:pos x="1872" y="284"/>
              </a:cxn>
            </a:cxnLst>
            <a:rect l="0" t="0" r="r" b="b"/>
            <a:pathLst>
              <a:path w="2180" h="284">
                <a:moveTo>
                  <a:pt x="1872" y="284"/>
                </a:moveTo>
                <a:lnTo>
                  <a:pt x="0" y="284"/>
                </a:lnTo>
                <a:lnTo>
                  <a:pt x="446" y="0"/>
                </a:lnTo>
                <a:lnTo>
                  <a:pt x="2180" y="0"/>
                </a:lnTo>
                <a:lnTo>
                  <a:pt x="1872" y="284"/>
                </a:lnTo>
                <a:close/>
              </a:path>
            </a:pathLst>
          </a:custGeom>
          <a:solidFill>
            <a:srgbClr val="CC66FF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" name="Rectangle 24"/>
          <p:cNvSpPr>
            <a:spLocks noChangeArrowheads="1"/>
          </p:cNvSpPr>
          <p:nvPr/>
        </p:nvSpPr>
        <p:spPr bwMode="gray">
          <a:xfrm>
            <a:off x="3131840" y="4221088"/>
            <a:ext cx="3021657" cy="360040"/>
          </a:xfrm>
          <a:prstGeom prst="rect">
            <a:avLst/>
          </a:prstGeom>
          <a:gradFill rotWithShape="1">
            <a:gsLst>
              <a:gs pos="0">
                <a:srgbClr val="D0A11C">
                  <a:gamma/>
                  <a:shade val="72549"/>
                  <a:invGamma/>
                </a:srgbClr>
              </a:gs>
              <a:gs pos="50000">
                <a:srgbClr val="D0A11C"/>
              </a:gs>
              <a:gs pos="100000">
                <a:srgbClr val="D0A11C">
                  <a:gamma/>
                  <a:shade val="72549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dirty="0">
              <a:latin typeface="Verdana" pitchFamily="34" charset="0"/>
            </a:endParaRPr>
          </a:p>
        </p:txBody>
      </p:sp>
      <p:sp>
        <p:nvSpPr>
          <p:cNvPr id="32" name="Rectangle 24"/>
          <p:cNvSpPr>
            <a:spLocks noChangeArrowheads="1"/>
          </p:cNvSpPr>
          <p:nvPr/>
        </p:nvSpPr>
        <p:spPr bwMode="gray">
          <a:xfrm>
            <a:off x="1259633" y="6021288"/>
            <a:ext cx="2808312" cy="344487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dirty="0">
              <a:latin typeface="Verdana" pitchFamily="34" charset="0"/>
            </a:endParaRPr>
          </a:p>
        </p:txBody>
      </p:sp>
      <p:sp>
        <p:nvSpPr>
          <p:cNvPr id="33" name="Freeform 8"/>
          <p:cNvSpPr>
            <a:spLocks/>
          </p:cNvSpPr>
          <p:nvPr/>
        </p:nvSpPr>
        <p:spPr bwMode="gray">
          <a:xfrm>
            <a:off x="5220072" y="4509120"/>
            <a:ext cx="504056" cy="936104"/>
          </a:xfrm>
          <a:custGeom>
            <a:avLst/>
            <a:gdLst/>
            <a:ahLst/>
            <a:cxnLst>
              <a:cxn ang="0">
                <a:pos x="308" y="122"/>
              </a:cxn>
              <a:cxn ang="0">
                <a:pos x="0" y="444"/>
              </a:cxn>
              <a:cxn ang="0">
                <a:pos x="0" y="286"/>
              </a:cxn>
              <a:cxn ang="0">
                <a:pos x="308" y="0"/>
              </a:cxn>
              <a:cxn ang="0">
                <a:pos x="308" y="122"/>
              </a:cxn>
            </a:cxnLst>
            <a:rect l="0" t="0" r="r" b="b"/>
            <a:pathLst>
              <a:path w="308" h="444">
                <a:moveTo>
                  <a:pt x="308" y="122"/>
                </a:moveTo>
                <a:lnTo>
                  <a:pt x="0" y="444"/>
                </a:lnTo>
                <a:lnTo>
                  <a:pt x="0" y="286"/>
                </a:lnTo>
                <a:lnTo>
                  <a:pt x="308" y="0"/>
                </a:lnTo>
                <a:lnTo>
                  <a:pt x="308" y="122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" name="Freeform 8"/>
          <p:cNvSpPr>
            <a:spLocks/>
          </p:cNvSpPr>
          <p:nvPr/>
        </p:nvSpPr>
        <p:spPr bwMode="gray">
          <a:xfrm>
            <a:off x="4067944" y="5301208"/>
            <a:ext cx="648072" cy="1053083"/>
          </a:xfrm>
          <a:custGeom>
            <a:avLst/>
            <a:gdLst/>
            <a:ahLst/>
            <a:cxnLst>
              <a:cxn ang="0">
                <a:pos x="308" y="122"/>
              </a:cxn>
              <a:cxn ang="0">
                <a:pos x="0" y="444"/>
              </a:cxn>
              <a:cxn ang="0">
                <a:pos x="0" y="286"/>
              </a:cxn>
              <a:cxn ang="0">
                <a:pos x="308" y="0"/>
              </a:cxn>
              <a:cxn ang="0">
                <a:pos x="308" y="122"/>
              </a:cxn>
            </a:cxnLst>
            <a:rect l="0" t="0" r="r" b="b"/>
            <a:pathLst>
              <a:path w="308" h="444">
                <a:moveTo>
                  <a:pt x="308" y="122"/>
                </a:moveTo>
                <a:lnTo>
                  <a:pt x="0" y="444"/>
                </a:lnTo>
                <a:lnTo>
                  <a:pt x="0" y="286"/>
                </a:lnTo>
                <a:lnTo>
                  <a:pt x="308" y="0"/>
                </a:lnTo>
                <a:lnTo>
                  <a:pt x="308" y="122"/>
                </a:lnTo>
                <a:close/>
              </a:path>
            </a:pathLst>
          </a:custGeom>
          <a:solidFill>
            <a:schemeClr val="bg1">
              <a:lumMod val="40000"/>
              <a:lumOff val="6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" name="Line 14"/>
          <p:cNvSpPr>
            <a:spLocks noChangeShapeType="1"/>
          </p:cNvSpPr>
          <p:nvPr/>
        </p:nvSpPr>
        <p:spPr bwMode="auto">
          <a:xfrm flipH="1">
            <a:off x="683568" y="1340768"/>
            <a:ext cx="561662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6" name="Line 10"/>
          <p:cNvSpPr>
            <a:spLocks noChangeShapeType="1"/>
          </p:cNvSpPr>
          <p:nvPr/>
        </p:nvSpPr>
        <p:spPr bwMode="auto">
          <a:xfrm flipH="1">
            <a:off x="683568" y="6093296"/>
            <a:ext cx="57606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" name="Line 18"/>
          <p:cNvSpPr>
            <a:spLocks noChangeShapeType="1"/>
          </p:cNvSpPr>
          <p:nvPr/>
        </p:nvSpPr>
        <p:spPr bwMode="auto">
          <a:xfrm>
            <a:off x="755576" y="5373216"/>
            <a:ext cx="0" cy="7200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" name="Line 18"/>
          <p:cNvSpPr>
            <a:spLocks noChangeShapeType="1"/>
          </p:cNvSpPr>
          <p:nvPr/>
        </p:nvSpPr>
        <p:spPr bwMode="auto">
          <a:xfrm flipH="1">
            <a:off x="755576" y="1340768"/>
            <a:ext cx="8384" cy="4236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" name="Text Box 28"/>
          <p:cNvSpPr txBox="1">
            <a:spLocks noChangeArrowheads="1"/>
          </p:cNvSpPr>
          <p:nvPr/>
        </p:nvSpPr>
        <p:spPr bwMode="auto">
          <a:xfrm>
            <a:off x="755576" y="5517232"/>
            <a:ext cx="207140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1600" b="1" i="1" dirty="0" smtClean="0">
                <a:solidFill>
                  <a:srgbClr val="000000"/>
                </a:solidFill>
                <a:latin typeface="Verdana" pitchFamily="34" charset="0"/>
              </a:rPr>
              <a:t>ПОД НАЖИМОМ</a:t>
            </a:r>
          </a:p>
          <a:p>
            <a:pPr eaLnBrk="0" hangingPunct="0"/>
            <a:r>
              <a:rPr lang="ru-RU" sz="1600" b="1" i="1" dirty="0" smtClean="0">
                <a:solidFill>
                  <a:srgbClr val="000000"/>
                </a:solidFill>
                <a:latin typeface="Verdana" pitchFamily="34" charset="0"/>
              </a:rPr>
              <a:t>ДРУЗЕЙ</a:t>
            </a:r>
            <a:endParaRPr lang="en-US" sz="1600" b="1" i="1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41" name="Text Box 25"/>
          <p:cNvSpPr txBox="1">
            <a:spLocks noChangeArrowheads="1"/>
          </p:cNvSpPr>
          <p:nvPr/>
        </p:nvSpPr>
        <p:spPr bwMode="auto">
          <a:xfrm>
            <a:off x="899592" y="1412776"/>
            <a:ext cx="2555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2000" b="1" i="1" dirty="0" smtClean="0">
                <a:solidFill>
                  <a:srgbClr val="000000"/>
                </a:solidFill>
                <a:latin typeface="Verdana" pitchFamily="34" charset="0"/>
              </a:rPr>
              <a:t>ЛЮБОПЫТСТВО</a:t>
            </a:r>
            <a:endParaRPr lang="en-US" sz="2000" b="1" i="1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6948264" y="1268760"/>
            <a:ext cx="1368152" cy="36004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</a:rPr>
              <a:t>38%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6012160" y="2060848"/>
            <a:ext cx="1512168" cy="36004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</a:rPr>
              <a:t>29%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5148064" y="2924944"/>
            <a:ext cx="1512168" cy="36004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</a:rPr>
              <a:t>11%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4283968" y="3789040"/>
            <a:ext cx="1512168" cy="36004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</a:rPr>
              <a:t>9%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3419872" y="4653136"/>
            <a:ext cx="1512168" cy="36004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</a:rPr>
              <a:t>7%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2483768" y="5517232"/>
            <a:ext cx="1512168" cy="36004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</a:rPr>
              <a:t>6%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70684" name="Text Box 28"/>
          <p:cNvSpPr txBox="1">
            <a:spLocks noChangeArrowheads="1"/>
          </p:cNvSpPr>
          <p:nvPr/>
        </p:nvSpPr>
        <p:spPr bwMode="auto">
          <a:xfrm>
            <a:off x="899592" y="4581128"/>
            <a:ext cx="187220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1600" b="1" i="1" dirty="0" smtClean="0">
                <a:solidFill>
                  <a:srgbClr val="000000"/>
                </a:solidFill>
                <a:latin typeface="Verdana" pitchFamily="34" charset="0"/>
              </a:rPr>
              <a:t>ДЛЯ ПОВЫШЕНИЯ </a:t>
            </a:r>
          </a:p>
          <a:p>
            <a:pPr eaLnBrk="0" hangingPunct="0"/>
            <a:r>
              <a:rPr lang="ru-RU" sz="1600" b="1" i="1" dirty="0" smtClean="0">
                <a:solidFill>
                  <a:srgbClr val="000000"/>
                </a:solidFill>
                <a:latin typeface="Verdana" pitchFamily="34" charset="0"/>
              </a:rPr>
              <a:t>АВТОРИТЕТА</a:t>
            </a:r>
            <a:endParaRPr lang="en-US" sz="1600" b="1" i="1" dirty="0">
              <a:solidFill>
                <a:srgbClr val="00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Скругленный прямоугольник 37"/>
          <p:cNvSpPr/>
          <p:nvPr/>
        </p:nvSpPr>
        <p:spPr>
          <a:xfrm>
            <a:off x="467544" y="404664"/>
            <a:ext cx="6984776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620688"/>
            <a:ext cx="7391400" cy="563563"/>
          </a:xfrm>
        </p:spPr>
        <p:txBody>
          <a:bodyPr/>
          <a:lstStyle/>
          <a:p>
            <a:r>
              <a:rPr lang="ru-RU" i="1" dirty="0" smtClean="0"/>
              <a:t>Источники получения </a:t>
            </a:r>
            <a:br>
              <a:rPr lang="ru-RU" i="1" dirty="0" smtClean="0"/>
            </a:br>
            <a:r>
              <a:rPr lang="ru-RU" i="1" dirty="0" smtClean="0"/>
              <a:t>знаний о наркотиках</a:t>
            </a:r>
            <a:endParaRPr lang="en-US" sz="2000" i="1" dirty="0"/>
          </a:p>
        </p:txBody>
      </p:sp>
      <p:sp>
        <p:nvSpPr>
          <p:cNvPr id="84001" name="Freeform 33"/>
          <p:cNvSpPr>
            <a:spLocks noEditPoints="1"/>
          </p:cNvSpPr>
          <p:nvPr/>
        </p:nvSpPr>
        <p:spPr bwMode="ltGray">
          <a:xfrm>
            <a:off x="838200" y="1981200"/>
            <a:ext cx="6686128" cy="4038600"/>
          </a:xfrm>
          <a:custGeom>
            <a:avLst/>
            <a:gdLst/>
            <a:ahLst/>
            <a:cxnLst>
              <a:cxn ang="0">
                <a:pos x="1092" y="50"/>
              </a:cxn>
              <a:cxn ang="0">
                <a:pos x="822" y="168"/>
              </a:cxn>
              <a:cxn ang="0">
                <a:pos x="594" y="300"/>
              </a:cxn>
              <a:cxn ang="0">
                <a:pos x="406" y="446"/>
              </a:cxn>
              <a:cxn ang="0">
                <a:pos x="254" y="604"/>
              </a:cxn>
              <a:cxn ang="0">
                <a:pos x="140" y="772"/>
              </a:cxn>
              <a:cxn ang="0">
                <a:pos x="60" y="944"/>
              </a:cxn>
              <a:cxn ang="0">
                <a:pos x="14" y="1122"/>
              </a:cxn>
              <a:cxn ang="0">
                <a:pos x="0" y="1300"/>
              </a:cxn>
              <a:cxn ang="0">
                <a:pos x="18" y="1476"/>
              </a:cxn>
              <a:cxn ang="0">
                <a:pos x="64" y="1650"/>
              </a:cxn>
              <a:cxn ang="0">
                <a:pos x="138" y="1818"/>
              </a:cxn>
              <a:cxn ang="0">
                <a:pos x="238" y="1978"/>
              </a:cxn>
              <a:cxn ang="0">
                <a:pos x="364" y="2126"/>
              </a:cxn>
              <a:cxn ang="0">
                <a:pos x="512" y="2262"/>
              </a:cxn>
              <a:cxn ang="0">
                <a:pos x="684" y="2382"/>
              </a:cxn>
              <a:cxn ang="0">
                <a:pos x="874" y="2484"/>
              </a:cxn>
              <a:cxn ang="0">
                <a:pos x="1086" y="2564"/>
              </a:cxn>
              <a:cxn ang="0">
                <a:pos x="1314" y="2622"/>
              </a:cxn>
              <a:cxn ang="0">
                <a:pos x="1558" y="2654"/>
              </a:cxn>
              <a:cxn ang="0">
                <a:pos x="1818" y="2658"/>
              </a:cxn>
              <a:cxn ang="0">
                <a:pos x="2090" y="2632"/>
              </a:cxn>
              <a:cxn ang="0">
                <a:pos x="2374" y="2574"/>
              </a:cxn>
              <a:cxn ang="0">
                <a:pos x="2544" y="2912"/>
              </a:cxn>
              <a:cxn ang="0">
                <a:pos x="1868" y="1552"/>
              </a:cxn>
              <a:cxn ang="0">
                <a:pos x="1956" y="1914"/>
              </a:cxn>
              <a:cxn ang="0">
                <a:pos x="1788" y="1936"/>
              </a:cxn>
              <a:cxn ang="0">
                <a:pos x="1616" y="1934"/>
              </a:cxn>
              <a:cxn ang="0">
                <a:pos x="1442" y="1912"/>
              </a:cxn>
              <a:cxn ang="0">
                <a:pos x="1272" y="1872"/>
              </a:cxn>
              <a:cxn ang="0">
                <a:pos x="1108" y="1812"/>
              </a:cxn>
              <a:cxn ang="0">
                <a:pos x="952" y="1736"/>
              </a:cxn>
              <a:cxn ang="0">
                <a:pos x="810" y="1646"/>
              </a:cxn>
              <a:cxn ang="0">
                <a:pos x="684" y="1542"/>
              </a:cxn>
              <a:cxn ang="0">
                <a:pos x="578" y="1428"/>
              </a:cxn>
              <a:cxn ang="0">
                <a:pos x="494" y="1304"/>
              </a:cxn>
              <a:cxn ang="0">
                <a:pos x="438" y="1170"/>
              </a:cxn>
              <a:cxn ang="0">
                <a:pos x="410" y="1032"/>
              </a:cxn>
              <a:cxn ang="0">
                <a:pos x="416" y="888"/>
              </a:cxn>
              <a:cxn ang="0">
                <a:pos x="460" y="742"/>
              </a:cxn>
              <a:cxn ang="0">
                <a:pos x="544" y="592"/>
              </a:cxn>
              <a:cxn ang="0">
                <a:pos x="670" y="444"/>
              </a:cxn>
              <a:cxn ang="0">
                <a:pos x="844" y="298"/>
              </a:cxn>
              <a:cxn ang="0">
                <a:pos x="1070" y="154"/>
              </a:cxn>
              <a:cxn ang="0">
                <a:pos x="1348" y="16"/>
              </a:cxn>
              <a:cxn ang="0">
                <a:pos x="1244" y="0"/>
              </a:cxn>
              <a:cxn ang="0">
                <a:pos x="2820" y="1934"/>
              </a:cxn>
              <a:cxn ang="0">
                <a:pos x="2820" y="1934"/>
              </a:cxn>
            </a:cxnLst>
            <a:rect l="0" t="0" r="r" b="b"/>
            <a:pathLst>
              <a:path w="2820" h="2912">
                <a:moveTo>
                  <a:pt x="1244" y="0"/>
                </a:moveTo>
                <a:lnTo>
                  <a:pt x="1092" y="50"/>
                </a:lnTo>
                <a:lnTo>
                  <a:pt x="952" y="106"/>
                </a:lnTo>
                <a:lnTo>
                  <a:pt x="822" y="168"/>
                </a:lnTo>
                <a:lnTo>
                  <a:pt x="704" y="232"/>
                </a:lnTo>
                <a:lnTo>
                  <a:pt x="594" y="300"/>
                </a:lnTo>
                <a:lnTo>
                  <a:pt x="494" y="372"/>
                </a:lnTo>
                <a:lnTo>
                  <a:pt x="406" y="446"/>
                </a:lnTo>
                <a:lnTo>
                  <a:pt x="324" y="524"/>
                </a:lnTo>
                <a:lnTo>
                  <a:pt x="254" y="604"/>
                </a:lnTo>
                <a:lnTo>
                  <a:pt x="192" y="686"/>
                </a:lnTo>
                <a:lnTo>
                  <a:pt x="140" y="772"/>
                </a:lnTo>
                <a:lnTo>
                  <a:pt x="96" y="856"/>
                </a:lnTo>
                <a:lnTo>
                  <a:pt x="60" y="944"/>
                </a:lnTo>
                <a:lnTo>
                  <a:pt x="32" y="1032"/>
                </a:lnTo>
                <a:lnTo>
                  <a:pt x="14" y="1122"/>
                </a:lnTo>
                <a:lnTo>
                  <a:pt x="2" y="1210"/>
                </a:lnTo>
                <a:lnTo>
                  <a:pt x="0" y="1300"/>
                </a:lnTo>
                <a:lnTo>
                  <a:pt x="4" y="1388"/>
                </a:lnTo>
                <a:lnTo>
                  <a:pt x="18" y="1476"/>
                </a:lnTo>
                <a:lnTo>
                  <a:pt x="36" y="1564"/>
                </a:lnTo>
                <a:lnTo>
                  <a:pt x="64" y="1650"/>
                </a:lnTo>
                <a:lnTo>
                  <a:pt x="96" y="1736"/>
                </a:lnTo>
                <a:lnTo>
                  <a:pt x="138" y="1818"/>
                </a:lnTo>
                <a:lnTo>
                  <a:pt x="184" y="1900"/>
                </a:lnTo>
                <a:lnTo>
                  <a:pt x="238" y="1978"/>
                </a:lnTo>
                <a:lnTo>
                  <a:pt x="298" y="2054"/>
                </a:lnTo>
                <a:lnTo>
                  <a:pt x="364" y="2126"/>
                </a:lnTo>
                <a:lnTo>
                  <a:pt x="434" y="2196"/>
                </a:lnTo>
                <a:lnTo>
                  <a:pt x="512" y="2262"/>
                </a:lnTo>
                <a:lnTo>
                  <a:pt x="596" y="2324"/>
                </a:lnTo>
                <a:lnTo>
                  <a:pt x="684" y="2382"/>
                </a:lnTo>
                <a:lnTo>
                  <a:pt x="776" y="2436"/>
                </a:lnTo>
                <a:lnTo>
                  <a:pt x="874" y="2484"/>
                </a:lnTo>
                <a:lnTo>
                  <a:pt x="978" y="2526"/>
                </a:lnTo>
                <a:lnTo>
                  <a:pt x="1086" y="2564"/>
                </a:lnTo>
                <a:lnTo>
                  <a:pt x="1198" y="2596"/>
                </a:lnTo>
                <a:lnTo>
                  <a:pt x="1314" y="2622"/>
                </a:lnTo>
                <a:lnTo>
                  <a:pt x="1434" y="2642"/>
                </a:lnTo>
                <a:lnTo>
                  <a:pt x="1558" y="2654"/>
                </a:lnTo>
                <a:lnTo>
                  <a:pt x="1686" y="2660"/>
                </a:lnTo>
                <a:lnTo>
                  <a:pt x="1818" y="2658"/>
                </a:lnTo>
                <a:lnTo>
                  <a:pt x="1952" y="2650"/>
                </a:lnTo>
                <a:lnTo>
                  <a:pt x="2090" y="2632"/>
                </a:lnTo>
                <a:lnTo>
                  <a:pt x="2230" y="2608"/>
                </a:lnTo>
                <a:lnTo>
                  <a:pt x="2374" y="2574"/>
                </a:lnTo>
                <a:lnTo>
                  <a:pt x="2542" y="2912"/>
                </a:lnTo>
                <a:lnTo>
                  <a:pt x="2544" y="2912"/>
                </a:lnTo>
                <a:lnTo>
                  <a:pt x="2820" y="1934"/>
                </a:lnTo>
                <a:lnTo>
                  <a:pt x="1868" y="1552"/>
                </a:lnTo>
                <a:lnTo>
                  <a:pt x="2036" y="1894"/>
                </a:lnTo>
                <a:lnTo>
                  <a:pt x="1956" y="1914"/>
                </a:lnTo>
                <a:lnTo>
                  <a:pt x="1872" y="1928"/>
                </a:lnTo>
                <a:lnTo>
                  <a:pt x="1788" y="1936"/>
                </a:lnTo>
                <a:lnTo>
                  <a:pt x="1702" y="1938"/>
                </a:lnTo>
                <a:lnTo>
                  <a:pt x="1616" y="1934"/>
                </a:lnTo>
                <a:lnTo>
                  <a:pt x="1528" y="1926"/>
                </a:lnTo>
                <a:lnTo>
                  <a:pt x="1442" y="1912"/>
                </a:lnTo>
                <a:lnTo>
                  <a:pt x="1356" y="1894"/>
                </a:lnTo>
                <a:lnTo>
                  <a:pt x="1272" y="1872"/>
                </a:lnTo>
                <a:lnTo>
                  <a:pt x="1188" y="1844"/>
                </a:lnTo>
                <a:lnTo>
                  <a:pt x="1108" y="1812"/>
                </a:lnTo>
                <a:lnTo>
                  <a:pt x="1028" y="1776"/>
                </a:lnTo>
                <a:lnTo>
                  <a:pt x="952" y="1736"/>
                </a:lnTo>
                <a:lnTo>
                  <a:pt x="880" y="1692"/>
                </a:lnTo>
                <a:lnTo>
                  <a:pt x="810" y="1646"/>
                </a:lnTo>
                <a:lnTo>
                  <a:pt x="744" y="1596"/>
                </a:lnTo>
                <a:lnTo>
                  <a:pt x="684" y="1542"/>
                </a:lnTo>
                <a:lnTo>
                  <a:pt x="628" y="1486"/>
                </a:lnTo>
                <a:lnTo>
                  <a:pt x="578" y="1428"/>
                </a:lnTo>
                <a:lnTo>
                  <a:pt x="532" y="1366"/>
                </a:lnTo>
                <a:lnTo>
                  <a:pt x="494" y="1304"/>
                </a:lnTo>
                <a:lnTo>
                  <a:pt x="462" y="1238"/>
                </a:lnTo>
                <a:lnTo>
                  <a:pt x="438" y="1170"/>
                </a:lnTo>
                <a:lnTo>
                  <a:pt x="420" y="1102"/>
                </a:lnTo>
                <a:lnTo>
                  <a:pt x="410" y="1032"/>
                </a:lnTo>
                <a:lnTo>
                  <a:pt x="410" y="960"/>
                </a:lnTo>
                <a:lnTo>
                  <a:pt x="416" y="888"/>
                </a:lnTo>
                <a:lnTo>
                  <a:pt x="434" y="816"/>
                </a:lnTo>
                <a:lnTo>
                  <a:pt x="460" y="742"/>
                </a:lnTo>
                <a:lnTo>
                  <a:pt x="496" y="668"/>
                </a:lnTo>
                <a:lnTo>
                  <a:pt x="544" y="592"/>
                </a:lnTo>
                <a:lnTo>
                  <a:pt x="602" y="518"/>
                </a:lnTo>
                <a:lnTo>
                  <a:pt x="670" y="444"/>
                </a:lnTo>
                <a:lnTo>
                  <a:pt x="752" y="370"/>
                </a:lnTo>
                <a:lnTo>
                  <a:pt x="844" y="298"/>
                </a:lnTo>
                <a:lnTo>
                  <a:pt x="950" y="226"/>
                </a:lnTo>
                <a:lnTo>
                  <a:pt x="1070" y="154"/>
                </a:lnTo>
                <a:lnTo>
                  <a:pt x="1202" y="84"/>
                </a:lnTo>
                <a:lnTo>
                  <a:pt x="1348" y="16"/>
                </a:lnTo>
                <a:lnTo>
                  <a:pt x="1244" y="0"/>
                </a:lnTo>
                <a:lnTo>
                  <a:pt x="1244" y="0"/>
                </a:lnTo>
                <a:lnTo>
                  <a:pt x="1244" y="0"/>
                </a:lnTo>
                <a:close/>
                <a:moveTo>
                  <a:pt x="2820" y="1934"/>
                </a:moveTo>
                <a:lnTo>
                  <a:pt x="2820" y="1934"/>
                </a:lnTo>
                <a:lnTo>
                  <a:pt x="2820" y="1934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hlink"/>
              </a:gs>
            </a:gsLst>
            <a:lin ang="5400000" scaled="1"/>
          </a:gradFill>
          <a:ln w="0">
            <a:noFill/>
            <a:prstDash val="solid"/>
            <a:round/>
            <a:headEnd/>
            <a:tailEnd/>
          </a:ln>
          <a:effectLst>
            <a:outerShdw dist="206741" dir="8249373" algn="ct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84030" name="Text Box 62"/>
          <p:cNvSpPr txBox="1">
            <a:spLocks noChangeArrowheads="1"/>
          </p:cNvSpPr>
          <p:nvPr/>
        </p:nvSpPr>
        <p:spPr bwMode="auto">
          <a:xfrm>
            <a:off x="4427984" y="1484784"/>
            <a:ext cx="2819400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7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УССО</a:t>
            </a:r>
            <a:endParaRPr lang="en-US" sz="4800" dirty="0">
              <a:solidFill>
                <a:schemeClr val="tx2"/>
              </a:solidFill>
            </a:endParaRPr>
          </a:p>
        </p:txBody>
      </p:sp>
      <p:sp>
        <p:nvSpPr>
          <p:cNvPr id="84033" name="Oval 65"/>
          <p:cNvSpPr>
            <a:spLocks noChangeArrowheads="1"/>
          </p:cNvSpPr>
          <p:nvPr/>
        </p:nvSpPr>
        <p:spPr bwMode="gray">
          <a:xfrm rot="-723406">
            <a:off x="2986088" y="4959350"/>
            <a:ext cx="1438275" cy="666750"/>
          </a:xfrm>
          <a:prstGeom prst="ellipse">
            <a:avLst/>
          </a:prstGeom>
          <a:solidFill>
            <a:srgbClr val="0F2145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4034" name="Oval 66"/>
          <p:cNvSpPr>
            <a:spLocks noChangeArrowheads="1"/>
          </p:cNvSpPr>
          <p:nvPr/>
        </p:nvSpPr>
        <p:spPr bwMode="gray">
          <a:xfrm>
            <a:off x="2771800" y="3789040"/>
            <a:ext cx="1634976" cy="1440160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46275"/>
                  <a:invGamma/>
                </a:srgbClr>
              </a:gs>
              <a:gs pos="100000">
                <a:srgbClr val="D6E1E2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84035" name="Oval 67"/>
          <p:cNvSpPr>
            <a:spLocks noChangeArrowheads="1"/>
          </p:cNvSpPr>
          <p:nvPr/>
        </p:nvSpPr>
        <p:spPr bwMode="gray">
          <a:xfrm>
            <a:off x="2915816" y="3717032"/>
            <a:ext cx="1543918" cy="1551533"/>
          </a:xfrm>
          <a:prstGeom prst="ellipse">
            <a:avLst/>
          </a:prstGeom>
          <a:gradFill rotWithShape="1">
            <a:gsLst>
              <a:gs pos="0">
                <a:srgbClr val="D6E1E2">
                  <a:alpha val="0"/>
                </a:srgbClr>
              </a:gs>
              <a:gs pos="100000">
                <a:srgbClr val="D6E1E2">
                  <a:gamma/>
                  <a:tint val="34902"/>
                  <a:invGamma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84037" name="Oval 69"/>
          <p:cNvSpPr>
            <a:spLocks noChangeArrowheads="1"/>
          </p:cNvSpPr>
          <p:nvPr/>
        </p:nvSpPr>
        <p:spPr bwMode="gray">
          <a:xfrm>
            <a:off x="2915816" y="3789040"/>
            <a:ext cx="1409700" cy="1262063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tint val="0"/>
                  <a:invGamma/>
                </a:srgbClr>
              </a:gs>
              <a:gs pos="100000">
                <a:srgbClr val="D6E1E2">
                  <a:alpha val="3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84038" name="Text Box 70"/>
          <p:cNvSpPr txBox="1">
            <a:spLocks noChangeArrowheads="1"/>
          </p:cNvSpPr>
          <p:nvPr/>
        </p:nvSpPr>
        <p:spPr bwMode="gray">
          <a:xfrm>
            <a:off x="2803030" y="4077072"/>
            <a:ext cx="1630253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000000"/>
                </a:solidFill>
              </a:rPr>
              <a:t>ДРУГИЕ </a:t>
            </a:r>
          </a:p>
          <a:p>
            <a:pPr algn="ctr"/>
            <a:r>
              <a:rPr lang="ru-RU" b="1" dirty="0" smtClean="0">
                <a:solidFill>
                  <a:srgbClr val="000000"/>
                </a:solidFill>
              </a:rPr>
              <a:t>ИСТОЧНИКИ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12%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84039" name="Oval 71"/>
          <p:cNvSpPr>
            <a:spLocks noChangeArrowheads="1"/>
          </p:cNvSpPr>
          <p:nvPr/>
        </p:nvSpPr>
        <p:spPr bwMode="gray">
          <a:xfrm rot="-772996">
            <a:off x="1143000" y="4349750"/>
            <a:ext cx="1133475" cy="609600"/>
          </a:xfrm>
          <a:prstGeom prst="ellipse">
            <a:avLst/>
          </a:prstGeom>
          <a:solidFill>
            <a:srgbClr val="0F2145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84040" name="Group 72"/>
          <p:cNvGrpSpPr>
            <a:grpSpLocks/>
          </p:cNvGrpSpPr>
          <p:nvPr/>
        </p:nvGrpSpPr>
        <p:grpSpPr bwMode="auto">
          <a:xfrm>
            <a:off x="1045624" y="3359150"/>
            <a:ext cx="1392777" cy="1441450"/>
            <a:chOff x="719" y="2112"/>
            <a:chExt cx="855" cy="860"/>
          </a:xfrm>
        </p:grpSpPr>
        <p:sp>
          <p:nvSpPr>
            <p:cNvPr id="84041" name="Oval 73"/>
            <p:cNvSpPr>
              <a:spLocks noChangeArrowheads="1"/>
            </p:cNvSpPr>
            <p:nvPr/>
          </p:nvSpPr>
          <p:spPr bwMode="gray">
            <a:xfrm>
              <a:off x="732" y="2112"/>
              <a:ext cx="842" cy="860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84042" name="Oval 74"/>
            <p:cNvSpPr>
              <a:spLocks noChangeArrowheads="1"/>
            </p:cNvSpPr>
            <p:nvPr/>
          </p:nvSpPr>
          <p:spPr bwMode="gray">
            <a:xfrm>
              <a:off x="743" y="2117"/>
              <a:ext cx="821" cy="838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84043" name="Oval 75"/>
            <p:cNvSpPr>
              <a:spLocks noChangeArrowheads="1"/>
            </p:cNvSpPr>
            <p:nvPr/>
          </p:nvSpPr>
          <p:spPr bwMode="gray">
            <a:xfrm>
              <a:off x="751" y="2125"/>
              <a:ext cx="781" cy="784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84044" name="Oval 76"/>
            <p:cNvSpPr>
              <a:spLocks noChangeArrowheads="1"/>
            </p:cNvSpPr>
            <p:nvPr/>
          </p:nvSpPr>
          <p:spPr bwMode="gray">
            <a:xfrm>
              <a:off x="795" y="2147"/>
              <a:ext cx="695" cy="63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84045" name="Text Box 77"/>
            <p:cNvSpPr txBox="1">
              <a:spLocks noChangeArrowheads="1"/>
            </p:cNvSpPr>
            <p:nvPr/>
          </p:nvSpPr>
          <p:spPr bwMode="gray">
            <a:xfrm>
              <a:off x="719" y="2414"/>
              <a:ext cx="845" cy="5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ru-RU" sz="2400" dirty="0" smtClean="0">
                  <a:solidFill>
                    <a:srgbClr val="000000"/>
                  </a:solidFill>
                </a:rPr>
                <a:t>ДРУЗЬЯ</a:t>
              </a:r>
            </a:p>
            <a:p>
              <a:pPr algn="ctr"/>
              <a:r>
                <a:rPr lang="ru-RU" sz="2800" b="1" dirty="0" smtClean="0">
                  <a:solidFill>
                    <a:srgbClr val="FF0000"/>
                  </a:solidFill>
                </a:rPr>
                <a:t>9%</a:t>
              </a:r>
              <a:endParaRPr lang="en-US" sz="20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84046" name="Oval 78"/>
          <p:cNvSpPr>
            <a:spLocks noChangeArrowheads="1"/>
          </p:cNvSpPr>
          <p:nvPr/>
        </p:nvSpPr>
        <p:spPr bwMode="gray">
          <a:xfrm>
            <a:off x="1033463" y="2593975"/>
            <a:ext cx="914400" cy="533400"/>
          </a:xfrm>
          <a:prstGeom prst="ellipse">
            <a:avLst/>
          </a:prstGeom>
          <a:solidFill>
            <a:srgbClr val="0F2145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4047" name="Oval 79"/>
          <p:cNvSpPr>
            <a:spLocks noChangeArrowheads="1"/>
          </p:cNvSpPr>
          <p:nvPr/>
        </p:nvSpPr>
        <p:spPr bwMode="gray">
          <a:xfrm>
            <a:off x="1109663" y="1987550"/>
            <a:ext cx="1023937" cy="1023938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46275"/>
                  <a:invGamma/>
                </a:srgbClr>
              </a:gs>
              <a:gs pos="100000">
                <a:srgbClr val="D6E1E2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84048" name="Oval 80"/>
          <p:cNvSpPr>
            <a:spLocks noChangeArrowheads="1"/>
          </p:cNvSpPr>
          <p:nvPr/>
        </p:nvSpPr>
        <p:spPr bwMode="gray">
          <a:xfrm>
            <a:off x="1122363" y="1992313"/>
            <a:ext cx="1000125" cy="1000125"/>
          </a:xfrm>
          <a:prstGeom prst="ellipse">
            <a:avLst/>
          </a:prstGeom>
          <a:gradFill rotWithShape="1">
            <a:gsLst>
              <a:gs pos="0">
                <a:srgbClr val="D6E1E2">
                  <a:alpha val="0"/>
                </a:srgbClr>
              </a:gs>
              <a:gs pos="100000">
                <a:srgbClr val="D6E1E2">
                  <a:gamma/>
                  <a:tint val="34902"/>
                  <a:invGamma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84049" name="Oval 81"/>
          <p:cNvSpPr>
            <a:spLocks noChangeArrowheads="1"/>
          </p:cNvSpPr>
          <p:nvPr/>
        </p:nvSpPr>
        <p:spPr bwMode="gray">
          <a:xfrm>
            <a:off x="1133475" y="2003425"/>
            <a:ext cx="950913" cy="933450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79216"/>
                  <a:invGamma/>
                </a:srgbClr>
              </a:gs>
              <a:gs pos="100000">
                <a:srgbClr val="D6E1E2">
                  <a:alpha val="4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84050" name="Oval 82"/>
          <p:cNvSpPr>
            <a:spLocks noChangeArrowheads="1"/>
          </p:cNvSpPr>
          <p:nvPr/>
        </p:nvSpPr>
        <p:spPr bwMode="gray">
          <a:xfrm>
            <a:off x="1187450" y="2028825"/>
            <a:ext cx="847725" cy="757238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tint val="0"/>
                  <a:invGamma/>
                </a:srgbClr>
              </a:gs>
              <a:gs pos="100000">
                <a:srgbClr val="D6E1E2">
                  <a:alpha val="3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84051" name="Text Box 83"/>
          <p:cNvSpPr txBox="1">
            <a:spLocks noChangeArrowheads="1"/>
          </p:cNvSpPr>
          <p:nvPr/>
        </p:nvSpPr>
        <p:spPr bwMode="gray">
          <a:xfrm>
            <a:off x="1040251" y="2336800"/>
            <a:ext cx="1183401" cy="67710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0000"/>
                </a:solidFill>
              </a:rPr>
              <a:t>РОДИТЕЛИ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6%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4052" name="Oval 84"/>
          <p:cNvSpPr>
            <a:spLocks noChangeArrowheads="1"/>
          </p:cNvSpPr>
          <p:nvPr/>
        </p:nvSpPr>
        <p:spPr bwMode="gray">
          <a:xfrm>
            <a:off x="2300288" y="2063750"/>
            <a:ext cx="685800" cy="228600"/>
          </a:xfrm>
          <a:prstGeom prst="ellipse">
            <a:avLst/>
          </a:prstGeom>
          <a:solidFill>
            <a:srgbClr val="0F2145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4053" name="Oval 85"/>
          <p:cNvSpPr>
            <a:spLocks noChangeArrowheads="1"/>
          </p:cNvSpPr>
          <p:nvPr/>
        </p:nvSpPr>
        <p:spPr bwMode="gray">
          <a:xfrm>
            <a:off x="2422525" y="1530350"/>
            <a:ext cx="682625" cy="682625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46275"/>
                  <a:invGamma/>
                </a:srgbClr>
              </a:gs>
              <a:gs pos="100000">
                <a:srgbClr val="D6E1E2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84054" name="Oval 86"/>
          <p:cNvSpPr>
            <a:spLocks noChangeArrowheads="1"/>
          </p:cNvSpPr>
          <p:nvPr/>
        </p:nvSpPr>
        <p:spPr bwMode="gray">
          <a:xfrm>
            <a:off x="2432050" y="1533525"/>
            <a:ext cx="665163" cy="666750"/>
          </a:xfrm>
          <a:prstGeom prst="ellipse">
            <a:avLst/>
          </a:prstGeom>
          <a:gradFill rotWithShape="1">
            <a:gsLst>
              <a:gs pos="0">
                <a:srgbClr val="D6E1E2">
                  <a:alpha val="0"/>
                </a:srgbClr>
              </a:gs>
              <a:gs pos="100000">
                <a:srgbClr val="D6E1E2">
                  <a:gamma/>
                  <a:tint val="34902"/>
                  <a:invGamma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84055" name="Oval 87"/>
          <p:cNvSpPr>
            <a:spLocks noChangeArrowheads="1"/>
          </p:cNvSpPr>
          <p:nvPr/>
        </p:nvSpPr>
        <p:spPr bwMode="gray">
          <a:xfrm>
            <a:off x="2438400" y="1539875"/>
            <a:ext cx="633413" cy="622300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79216"/>
                  <a:invGamma/>
                </a:srgbClr>
              </a:gs>
              <a:gs pos="100000">
                <a:srgbClr val="D6E1E2">
                  <a:alpha val="4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84056" name="Oval 88"/>
          <p:cNvSpPr>
            <a:spLocks noChangeArrowheads="1"/>
          </p:cNvSpPr>
          <p:nvPr/>
        </p:nvSpPr>
        <p:spPr bwMode="gray">
          <a:xfrm>
            <a:off x="2474913" y="1558925"/>
            <a:ext cx="563562" cy="503238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tint val="0"/>
                  <a:invGamma/>
                </a:srgbClr>
              </a:gs>
              <a:gs pos="100000">
                <a:srgbClr val="D6E1E2">
                  <a:alpha val="3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84057" name="Text Box 89"/>
          <p:cNvSpPr txBox="1">
            <a:spLocks noChangeArrowheads="1"/>
          </p:cNvSpPr>
          <p:nvPr/>
        </p:nvSpPr>
        <p:spPr bwMode="gray">
          <a:xfrm>
            <a:off x="2379700" y="1700808"/>
            <a:ext cx="739305" cy="5539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0000"/>
                </a:solidFill>
              </a:rPr>
              <a:t>ОПЫТ</a:t>
            </a:r>
          </a:p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2%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0" name="Oval 68"/>
          <p:cNvSpPr>
            <a:spLocks noChangeArrowheads="1"/>
          </p:cNvSpPr>
          <p:nvPr/>
        </p:nvSpPr>
        <p:spPr bwMode="gray">
          <a:xfrm>
            <a:off x="4860032" y="4221088"/>
            <a:ext cx="1800200" cy="1656184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79216"/>
                  <a:invGamma/>
                </a:srgbClr>
              </a:gs>
              <a:gs pos="100000">
                <a:srgbClr val="D6E1E2">
                  <a:alpha val="4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31" name="Oval 68"/>
          <p:cNvSpPr>
            <a:spLocks noChangeArrowheads="1"/>
          </p:cNvSpPr>
          <p:nvPr/>
        </p:nvSpPr>
        <p:spPr bwMode="gray">
          <a:xfrm>
            <a:off x="6372200" y="2708920"/>
            <a:ext cx="1944216" cy="1728192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79216"/>
                  <a:invGamma/>
                </a:srgbClr>
              </a:gs>
              <a:gs pos="100000">
                <a:srgbClr val="D6E1E2">
                  <a:alpha val="4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32" name="Oval 69"/>
          <p:cNvSpPr>
            <a:spLocks noChangeArrowheads="1"/>
          </p:cNvSpPr>
          <p:nvPr/>
        </p:nvSpPr>
        <p:spPr bwMode="gray">
          <a:xfrm>
            <a:off x="4932040" y="4221088"/>
            <a:ext cx="1409700" cy="1262063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tint val="0"/>
                  <a:invGamma/>
                </a:srgbClr>
              </a:gs>
              <a:gs pos="100000">
                <a:srgbClr val="D6E1E2">
                  <a:alpha val="3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33" name="Oval 69"/>
          <p:cNvSpPr>
            <a:spLocks noChangeArrowheads="1"/>
          </p:cNvSpPr>
          <p:nvPr/>
        </p:nvSpPr>
        <p:spPr bwMode="gray">
          <a:xfrm>
            <a:off x="6444208" y="2708920"/>
            <a:ext cx="1584176" cy="1406079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tint val="0"/>
                  <a:invGamma/>
                </a:srgbClr>
              </a:gs>
              <a:gs pos="100000">
                <a:srgbClr val="D6E1E2">
                  <a:alpha val="3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37" name="Oval 67"/>
          <p:cNvSpPr>
            <a:spLocks noChangeArrowheads="1"/>
          </p:cNvSpPr>
          <p:nvPr/>
        </p:nvSpPr>
        <p:spPr bwMode="gray">
          <a:xfrm>
            <a:off x="6588224" y="2780928"/>
            <a:ext cx="1543918" cy="1551533"/>
          </a:xfrm>
          <a:prstGeom prst="ellipse">
            <a:avLst/>
          </a:prstGeom>
          <a:gradFill rotWithShape="1">
            <a:gsLst>
              <a:gs pos="0">
                <a:srgbClr val="D6E1E2">
                  <a:alpha val="0"/>
                </a:srgbClr>
              </a:gs>
              <a:gs pos="100000">
                <a:srgbClr val="D6E1E2">
                  <a:gamma/>
                  <a:tint val="34902"/>
                  <a:invGamma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35" name="Text Box 70"/>
          <p:cNvSpPr txBox="1">
            <a:spLocks noChangeArrowheads="1"/>
          </p:cNvSpPr>
          <p:nvPr/>
        </p:nvSpPr>
        <p:spPr bwMode="gray">
          <a:xfrm>
            <a:off x="6372200" y="2996952"/>
            <a:ext cx="1781168" cy="113877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00"/>
                </a:solidFill>
              </a:rPr>
              <a:t>ПРЕПОДА-ВАТЕЛИ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53%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6" name="Oval 67"/>
          <p:cNvSpPr>
            <a:spLocks noChangeArrowheads="1"/>
          </p:cNvSpPr>
          <p:nvPr/>
        </p:nvSpPr>
        <p:spPr bwMode="gray">
          <a:xfrm>
            <a:off x="5004048" y="4221088"/>
            <a:ext cx="1512168" cy="1479525"/>
          </a:xfrm>
          <a:prstGeom prst="ellipse">
            <a:avLst/>
          </a:prstGeom>
          <a:gradFill rotWithShape="1">
            <a:gsLst>
              <a:gs pos="0">
                <a:srgbClr val="D6E1E2">
                  <a:alpha val="0"/>
                </a:srgbClr>
              </a:gs>
              <a:gs pos="100000">
                <a:srgbClr val="D6E1E2">
                  <a:gamma/>
                  <a:tint val="34902"/>
                  <a:invGamma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34" name="Text Box 70"/>
          <p:cNvSpPr txBox="1">
            <a:spLocks noChangeArrowheads="1"/>
          </p:cNvSpPr>
          <p:nvPr/>
        </p:nvSpPr>
        <p:spPr bwMode="gray">
          <a:xfrm>
            <a:off x="5091028" y="4509120"/>
            <a:ext cx="1112228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0000"/>
                </a:solidFill>
              </a:rPr>
              <a:t>СМИ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18%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Скругленный прямоугольник 43"/>
          <p:cNvSpPr/>
          <p:nvPr/>
        </p:nvSpPr>
        <p:spPr>
          <a:xfrm>
            <a:off x="827584" y="332656"/>
            <a:ext cx="6552728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7391400" cy="563563"/>
          </a:xfrm>
        </p:spPr>
        <p:txBody>
          <a:bodyPr/>
          <a:lstStyle/>
          <a:p>
            <a:r>
              <a:rPr lang="ru-RU" sz="4000" i="1" dirty="0" smtClean="0"/>
              <a:t>Источники получения знаний о наркотиках</a:t>
            </a:r>
            <a:endParaRPr lang="en-US" sz="2400" i="1" dirty="0"/>
          </a:p>
        </p:txBody>
      </p:sp>
      <p:sp>
        <p:nvSpPr>
          <p:cNvPr id="74755" name="AutoShape 3"/>
          <p:cNvSpPr>
            <a:spLocks noChangeArrowheads="1"/>
          </p:cNvSpPr>
          <p:nvPr/>
        </p:nvSpPr>
        <p:spPr bwMode="invGray">
          <a:xfrm rot="39573186">
            <a:off x="4777581" y="2331244"/>
            <a:ext cx="792163" cy="288925"/>
          </a:xfrm>
          <a:prstGeom prst="rightArrow">
            <a:avLst>
              <a:gd name="adj1" fmla="val 35167"/>
              <a:gd name="adj2" fmla="val 111029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4756" name="AutoShape 4"/>
          <p:cNvSpPr>
            <a:spLocks noChangeArrowheads="1"/>
          </p:cNvSpPr>
          <p:nvPr/>
        </p:nvSpPr>
        <p:spPr bwMode="invGray">
          <a:xfrm rot="3465783">
            <a:off x="4777582" y="4495006"/>
            <a:ext cx="792162" cy="288925"/>
          </a:xfrm>
          <a:prstGeom prst="rightArrow">
            <a:avLst>
              <a:gd name="adj1" fmla="val 35167"/>
              <a:gd name="adj2" fmla="val 111028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4757" name="AutoShape 5"/>
          <p:cNvSpPr>
            <a:spLocks noChangeArrowheads="1"/>
          </p:cNvSpPr>
          <p:nvPr/>
        </p:nvSpPr>
        <p:spPr bwMode="invGray">
          <a:xfrm rot="35969022">
            <a:off x="3558381" y="2407444"/>
            <a:ext cx="792163" cy="288925"/>
          </a:xfrm>
          <a:prstGeom prst="rightArrow">
            <a:avLst>
              <a:gd name="adj1" fmla="val 35167"/>
              <a:gd name="adj2" fmla="val 111029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4758" name="AutoShape 6"/>
          <p:cNvSpPr>
            <a:spLocks noChangeArrowheads="1"/>
          </p:cNvSpPr>
          <p:nvPr/>
        </p:nvSpPr>
        <p:spPr bwMode="invGray">
          <a:xfrm rot="7535209">
            <a:off x="3520281" y="4461669"/>
            <a:ext cx="792163" cy="288925"/>
          </a:xfrm>
          <a:prstGeom prst="rightArrow">
            <a:avLst>
              <a:gd name="adj1" fmla="val 35167"/>
              <a:gd name="adj2" fmla="val 111029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4759" name="AutoShape 7"/>
          <p:cNvSpPr>
            <a:spLocks noChangeArrowheads="1"/>
          </p:cNvSpPr>
          <p:nvPr/>
        </p:nvSpPr>
        <p:spPr bwMode="invGray">
          <a:xfrm>
            <a:off x="5356225" y="3459163"/>
            <a:ext cx="792163" cy="288925"/>
          </a:xfrm>
          <a:prstGeom prst="rightArrow">
            <a:avLst>
              <a:gd name="adj1" fmla="val 35167"/>
              <a:gd name="adj2" fmla="val 111029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4760" name="AutoShape 8"/>
          <p:cNvSpPr>
            <a:spLocks noChangeArrowheads="1"/>
          </p:cNvSpPr>
          <p:nvPr/>
        </p:nvSpPr>
        <p:spPr bwMode="invGray">
          <a:xfrm rot="-10800000">
            <a:off x="2946400" y="3452813"/>
            <a:ext cx="863600" cy="288925"/>
          </a:xfrm>
          <a:prstGeom prst="rightArrow">
            <a:avLst>
              <a:gd name="adj1" fmla="val 35167"/>
              <a:gd name="adj2" fmla="val 121041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4761" name="Oval 9"/>
          <p:cNvSpPr>
            <a:spLocks noChangeArrowheads="1"/>
          </p:cNvSpPr>
          <p:nvPr/>
        </p:nvSpPr>
        <p:spPr bwMode="blackGray">
          <a:xfrm>
            <a:off x="2692400" y="1690688"/>
            <a:ext cx="3743325" cy="3744912"/>
          </a:xfrm>
          <a:prstGeom prst="ellipse">
            <a:avLst/>
          </a:prstGeom>
          <a:noFill/>
          <a:ln w="38100" algn="ctr">
            <a:solidFill>
              <a:schemeClr val="tx2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grpSp>
        <p:nvGrpSpPr>
          <p:cNvPr id="74762" name="Group 10"/>
          <p:cNvGrpSpPr>
            <a:grpSpLocks/>
          </p:cNvGrpSpPr>
          <p:nvPr/>
        </p:nvGrpSpPr>
        <p:grpSpPr bwMode="auto">
          <a:xfrm>
            <a:off x="3429000" y="1749425"/>
            <a:ext cx="360363" cy="360363"/>
            <a:chOff x="1973" y="1706"/>
            <a:chExt cx="227" cy="227"/>
          </a:xfrm>
        </p:grpSpPr>
        <p:sp>
          <p:nvSpPr>
            <p:cNvPr id="74763" name="Oval 11"/>
            <p:cNvSpPr>
              <a:spLocks noChangeArrowheads="1"/>
            </p:cNvSpPr>
            <p:nvPr/>
          </p:nvSpPr>
          <p:spPr bwMode="blackGray">
            <a:xfrm>
              <a:off x="1973" y="1706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33725"/>
                    <a:invGamma/>
                  </a:schemeClr>
                </a:gs>
                <a:gs pos="100000">
                  <a:schemeClr val="hlink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4764" name="Oval 12"/>
            <p:cNvSpPr>
              <a:spLocks noChangeArrowheads="1"/>
            </p:cNvSpPr>
            <p:nvPr/>
          </p:nvSpPr>
          <p:spPr bwMode="blackGray">
            <a:xfrm>
              <a:off x="1983" y="1725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33725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74765" name="Group 13"/>
          <p:cNvGrpSpPr>
            <a:grpSpLocks/>
          </p:cNvGrpSpPr>
          <p:nvPr/>
        </p:nvGrpSpPr>
        <p:grpSpPr bwMode="auto">
          <a:xfrm>
            <a:off x="2484438" y="3405188"/>
            <a:ext cx="360362" cy="360362"/>
            <a:chOff x="1565" y="2659"/>
            <a:chExt cx="227" cy="227"/>
          </a:xfrm>
        </p:grpSpPr>
        <p:sp>
          <p:nvSpPr>
            <p:cNvPr id="74766" name="Oval 14"/>
            <p:cNvSpPr>
              <a:spLocks noChangeArrowheads="1"/>
            </p:cNvSpPr>
            <p:nvPr/>
          </p:nvSpPr>
          <p:spPr bwMode="blackGray">
            <a:xfrm>
              <a:off x="1565" y="2659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33725"/>
                    <a:invGamma/>
                  </a:schemeClr>
                </a:gs>
                <a:gs pos="100000">
                  <a:schemeClr val="hlink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4767" name="Oval 15"/>
            <p:cNvSpPr>
              <a:spLocks noChangeArrowheads="1"/>
            </p:cNvSpPr>
            <p:nvPr/>
          </p:nvSpPr>
          <p:spPr bwMode="blackGray">
            <a:xfrm>
              <a:off x="1575" y="2678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33725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74768" name="Group 16"/>
          <p:cNvGrpSpPr>
            <a:grpSpLocks/>
          </p:cNvGrpSpPr>
          <p:nvPr/>
        </p:nvGrpSpPr>
        <p:grpSpPr bwMode="auto">
          <a:xfrm>
            <a:off x="3348038" y="4948238"/>
            <a:ext cx="360362" cy="360362"/>
            <a:chOff x="2109" y="3612"/>
            <a:chExt cx="227" cy="227"/>
          </a:xfrm>
        </p:grpSpPr>
        <p:sp>
          <p:nvSpPr>
            <p:cNvPr id="74769" name="Oval 17"/>
            <p:cNvSpPr>
              <a:spLocks noChangeArrowheads="1"/>
            </p:cNvSpPr>
            <p:nvPr/>
          </p:nvSpPr>
          <p:spPr bwMode="blackGray">
            <a:xfrm>
              <a:off x="2109" y="3612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33725"/>
                    <a:invGamma/>
                  </a:schemeClr>
                </a:gs>
                <a:gs pos="100000">
                  <a:schemeClr val="hlink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4770" name="Oval 18"/>
            <p:cNvSpPr>
              <a:spLocks noChangeArrowheads="1"/>
            </p:cNvSpPr>
            <p:nvPr/>
          </p:nvSpPr>
          <p:spPr bwMode="blackGray">
            <a:xfrm>
              <a:off x="2119" y="3631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33725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74771" name="Group 19"/>
          <p:cNvGrpSpPr>
            <a:grpSpLocks/>
          </p:cNvGrpSpPr>
          <p:nvPr/>
        </p:nvGrpSpPr>
        <p:grpSpPr bwMode="auto">
          <a:xfrm>
            <a:off x="5278438" y="1728788"/>
            <a:ext cx="360362" cy="360362"/>
            <a:chOff x="3470" y="1706"/>
            <a:chExt cx="227" cy="227"/>
          </a:xfrm>
        </p:grpSpPr>
        <p:sp>
          <p:nvSpPr>
            <p:cNvPr id="74772" name="Oval 20"/>
            <p:cNvSpPr>
              <a:spLocks noChangeArrowheads="1"/>
            </p:cNvSpPr>
            <p:nvPr/>
          </p:nvSpPr>
          <p:spPr bwMode="blackGray">
            <a:xfrm>
              <a:off x="3470" y="1706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33725"/>
                    <a:invGamma/>
                  </a:schemeClr>
                </a:gs>
                <a:gs pos="100000">
                  <a:schemeClr val="hlink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4773" name="Oval 21"/>
            <p:cNvSpPr>
              <a:spLocks noChangeArrowheads="1"/>
            </p:cNvSpPr>
            <p:nvPr/>
          </p:nvSpPr>
          <p:spPr bwMode="blackGray">
            <a:xfrm>
              <a:off x="3480" y="1725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33725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74774" name="Group 22"/>
          <p:cNvGrpSpPr>
            <a:grpSpLocks/>
          </p:cNvGrpSpPr>
          <p:nvPr/>
        </p:nvGrpSpPr>
        <p:grpSpPr bwMode="auto">
          <a:xfrm>
            <a:off x="6227763" y="3405188"/>
            <a:ext cx="360362" cy="360362"/>
            <a:chOff x="3923" y="2659"/>
            <a:chExt cx="227" cy="227"/>
          </a:xfrm>
        </p:grpSpPr>
        <p:sp>
          <p:nvSpPr>
            <p:cNvPr id="74775" name="Oval 23"/>
            <p:cNvSpPr>
              <a:spLocks noChangeArrowheads="1"/>
            </p:cNvSpPr>
            <p:nvPr/>
          </p:nvSpPr>
          <p:spPr bwMode="blackGray">
            <a:xfrm>
              <a:off x="3923" y="2659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33725"/>
                    <a:invGamma/>
                  </a:schemeClr>
                </a:gs>
                <a:gs pos="100000">
                  <a:schemeClr val="hlink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4776" name="Oval 24"/>
            <p:cNvSpPr>
              <a:spLocks noChangeArrowheads="1"/>
            </p:cNvSpPr>
            <p:nvPr/>
          </p:nvSpPr>
          <p:spPr bwMode="blackGray">
            <a:xfrm>
              <a:off x="3933" y="2678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33725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74777" name="Group 25"/>
          <p:cNvGrpSpPr>
            <a:grpSpLocks/>
          </p:cNvGrpSpPr>
          <p:nvPr/>
        </p:nvGrpSpPr>
        <p:grpSpPr bwMode="auto">
          <a:xfrm>
            <a:off x="5334000" y="5005388"/>
            <a:ext cx="360363" cy="360362"/>
            <a:chOff x="3515" y="3521"/>
            <a:chExt cx="227" cy="227"/>
          </a:xfrm>
        </p:grpSpPr>
        <p:sp>
          <p:nvSpPr>
            <p:cNvPr id="74778" name="Oval 26"/>
            <p:cNvSpPr>
              <a:spLocks noChangeArrowheads="1"/>
            </p:cNvSpPr>
            <p:nvPr/>
          </p:nvSpPr>
          <p:spPr bwMode="blackGray">
            <a:xfrm>
              <a:off x="3515" y="3521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33725"/>
                    <a:invGamma/>
                  </a:schemeClr>
                </a:gs>
                <a:gs pos="100000">
                  <a:schemeClr val="hlink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4779" name="Oval 27"/>
            <p:cNvSpPr>
              <a:spLocks noChangeArrowheads="1"/>
            </p:cNvSpPr>
            <p:nvPr/>
          </p:nvSpPr>
          <p:spPr bwMode="blackGray">
            <a:xfrm>
              <a:off x="3525" y="3540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33725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74780" name="Oval 28"/>
          <p:cNvSpPr>
            <a:spLocks noChangeArrowheads="1"/>
          </p:cNvSpPr>
          <p:nvPr/>
        </p:nvSpPr>
        <p:spPr bwMode="blackGray">
          <a:xfrm>
            <a:off x="3624263" y="2643188"/>
            <a:ext cx="1944687" cy="1944687"/>
          </a:xfrm>
          <a:prstGeom prst="ellipse">
            <a:avLst/>
          </a:prstGeom>
          <a:gradFill rotWithShape="1">
            <a:gsLst>
              <a:gs pos="0">
                <a:srgbClr val="FFCC00">
                  <a:gamma/>
                  <a:tint val="0"/>
                  <a:invGamma/>
                </a:srgbClr>
              </a:gs>
              <a:gs pos="50000">
                <a:srgbClr val="FFCC00"/>
              </a:gs>
              <a:gs pos="100000">
                <a:srgbClr val="FFCC00">
                  <a:gamma/>
                  <a:tint val="0"/>
                  <a:invGamma/>
                </a:srgb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4781" name="Oval 29"/>
          <p:cNvSpPr>
            <a:spLocks noChangeArrowheads="1"/>
          </p:cNvSpPr>
          <p:nvPr/>
        </p:nvSpPr>
        <p:spPr bwMode="blackGray">
          <a:xfrm>
            <a:off x="3624263" y="2643188"/>
            <a:ext cx="1944687" cy="1944687"/>
          </a:xfrm>
          <a:prstGeom prst="ellipse">
            <a:avLst/>
          </a:prstGeom>
          <a:gradFill rotWithShape="1">
            <a:gsLst>
              <a:gs pos="0">
                <a:srgbClr val="FFCC00">
                  <a:alpha val="32001"/>
                </a:srgbClr>
              </a:gs>
              <a:gs pos="100000">
                <a:srgbClr val="FFCC00">
                  <a:gamma/>
                  <a:shade val="46275"/>
                  <a:invGamma/>
                </a:srgb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4782" name="Oval 30"/>
          <p:cNvSpPr>
            <a:spLocks noChangeArrowheads="1"/>
          </p:cNvSpPr>
          <p:nvPr/>
        </p:nvSpPr>
        <p:spPr bwMode="blackGray">
          <a:xfrm>
            <a:off x="3751263" y="2770188"/>
            <a:ext cx="1690687" cy="1690687"/>
          </a:xfrm>
          <a:prstGeom prst="ellipse">
            <a:avLst/>
          </a:prstGeom>
          <a:gradFill rotWithShape="1">
            <a:gsLst>
              <a:gs pos="0">
                <a:srgbClr val="FFCC00">
                  <a:gamma/>
                  <a:shade val="54118"/>
                  <a:invGamma/>
                </a:srgbClr>
              </a:gs>
              <a:gs pos="50000">
                <a:srgbClr val="FFCC00"/>
              </a:gs>
              <a:gs pos="100000">
                <a:srgbClr val="FFCC00">
                  <a:gamma/>
                  <a:shade val="54118"/>
                  <a:invGamma/>
                </a:srgbClr>
              </a:gs>
            </a:gsLst>
            <a:lin ang="189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74783" name="Oval 31"/>
          <p:cNvSpPr>
            <a:spLocks noChangeArrowheads="1"/>
          </p:cNvSpPr>
          <p:nvPr/>
        </p:nvSpPr>
        <p:spPr bwMode="blackGray">
          <a:xfrm>
            <a:off x="3752850" y="2787650"/>
            <a:ext cx="1690688" cy="1690688"/>
          </a:xfrm>
          <a:prstGeom prst="ellipse">
            <a:avLst/>
          </a:prstGeom>
          <a:gradFill rotWithShape="1">
            <a:gsLst>
              <a:gs pos="0">
                <a:srgbClr val="FFCC00">
                  <a:gamma/>
                  <a:shade val="63529"/>
                  <a:invGamma/>
                </a:srgbClr>
              </a:gs>
              <a:gs pos="100000">
                <a:srgbClr val="FFCC00">
                  <a:alpha val="0"/>
                </a:srgb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74784" name="Oval 32"/>
          <p:cNvSpPr>
            <a:spLocks noChangeArrowheads="1"/>
          </p:cNvSpPr>
          <p:nvPr/>
        </p:nvSpPr>
        <p:spPr bwMode="blackGray">
          <a:xfrm>
            <a:off x="3835400" y="2854325"/>
            <a:ext cx="1522413" cy="1522413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74785" name="Oval 33"/>
          <p:cNvSpPr>
            <a:spLocks noChangeArrowheads="1"/>
          </p:cNvSpPr>
          <p:nvPr/>
        </p:nvSpPr>
        <p:spPr bwMode="blackGray">
          <a:xfrm>
            <a:off x="3857625" y="2873375"/>
            <a:ext cx="1471613" cy="1473200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46275"/>
                  <a:invGamma/>
                </a:srgbClr>
              </a:gs>
              <a:gs pos="100000">
                <a:srgbClr val="D6E1E2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74786" name="Oval 34"/>
          <p:cNvSpPr>
            <a:spLocks noChangeArrowheads="1"/>
          </p:cNvSpPr>
          <p:nvPr/>
        </p:nvSpPr>
        <p:spPr bwMode="blackGray">
          <a:xfrm>
            <a:off x="3875088" y="2882900"/>
            <a:ext cx="1438275" cy="1435100"/>
          </a:xfrm>
          <a:prstGeom prst="ellipse">
            <a:avLst/>
          </a:prstGeom>
          <a:gradFill rotWithShape="1">
            <a:gsLst>
              <a:gs pos="0">
                <a:srgbClr val="D6E1E2">
                  <a:alpha val="0"/>
                </a:srgbClr>
              </a:gs>
              <a:gs pos="100000">
                <a:srgbClr val="D6E1E2">
                  <a:gamma/>
                  <a:tint val="34902"/>
                  <a:invGamma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74787" name="Oval 35"/>
          <p:cNvSpPr>
            <a:spLocks noChangeArrowheads="1"/>
          </p:cNvSpPr>
          <p:nvPr/>
        </p:nvSpPr>
        <p:spPr bwMode="blackGray">
          <a:xfrm>
            <a:off x="3890963" y="2897188"/>
            <a:ext cx="1366837" cy="1341437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79216"/>
                  <a:invGamma/>
                </a:srgbClr>
              </a:gs>
              <a:gs pos="100000">
                <a:srgbClr val="D6E1E2">
                  <a:alpha val="4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74788" name="Oval 36"/>
          <p:cNvSpPr>
            <a:spLocks noChangeArrowheads="1"/>
          </p:cNvSpPr>
          <p:nvPr/>
        </p:nvSpPr>
        <p:spPr bwMode="blackGray">
          <a:xfrm>
            <a:off x="3971925" y="2933700"/>
            <a:ext cx="1214438" cy="1090613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tint val="0"/>
                  <a:invGamma/>
                </a:srgbClr>
              </a:gs>
              <a:gs pos="100000">
                <a:srgbClr val="D6E1E2">
                  <a:alpha val="3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74789" name="Text Box 37"/>
          <p:cNvSpPr txBox="1">
            <a:spLocks noChangeArrowheads="1"/>
          </p:cNvSpPr>
          <p:nvPr/>
        </p:nvSpPr>
        <p:spPr bwMode="blackGray">
          <a:xfrm>
            <a:off x="3851920" y="3212976"/>
            <a:ext cx="1374672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4800" b="1" dirty="0" smtClean="0">
                <a:solidFill>
                  <a:srgbClr val="000000"/>
                </a:solidFill>
              </a:rPr>
              <a:t>ВУЗ</a:t>
            </a:r>
            <a:endParaRPr lang="en-US" sz="4800" b="1" dirty="0">
              <a:solidFill>
                <a:srgbClr val="000000"/>
              </a:solidFill>
            </a:endParaRPr>
          </a:p>
        </p:txBody>
      </p:sp>
      <p:sp>
        <p:nvSpPr>
          <p:cNvPr id="74790" name="Text Box 38"/>
          <p:cNvSpPr txBox="1">
            <a:spLocks noChangeArrowheads="1"/>
          </p:cNvSpPr>
          <p:nvPr/>
        </p:nvSpPr>
        <p:spPr bwMode="blackGray">
          <a:xfrm>
            <a:off x="5715000" y="1676400"/>
            <a:ext cx="2872709" cy="89255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2000" b="1" dirty="0" smtClean="0">
                <a:solidFill>
                  <a:srgbClr val="000000"/>
                </a:solidFill>
              </a:rPr>
              <a:t>ДРУГИЕ ИСТОЧНИКИ</a:t>
            </a:r>
          </a:p>
          <a:p>
            <a:pPr algn="ctr" eaLnBrk="0" hangingPunct="0"/>
            <a:r>
              <a:rPr lang="ru-RU" sz="1600" dirty="0" smtClean="0"/>
              <a:t> </a:t>
            </a:r>
            <a:r>
              <a:rPr lang="ru-RU" sz="3200" b="1" dirty="0" smtClean="0">
                <a:solidFill>
                  <a:srgbClr val="FF0000"/>
                </a:solidFill>
              </a:rPr>
              <a:t>18%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74791" name="Text Box 39"/>
          <p:cNvSpPr txBox="1">
            <a:spLocks noChangeArrowheads="1"/>
          </p:cNvSpPr>
          <p:nvPr/>
        </p:nvSpPr>
        <p:spPr bwMode="blackGray">
          <a:xfrm>
            <a:off x="2420701" y="1676400"/>
            <a:ext cx="976549" cy="89255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hangingPunct="0"/>
            <a:r>
              <a:rPr lang="ru-RU" sz="2000" b="1" dirty="0" smtClean="0">
                <a:solidFill>
                  <a:srgbClr val="000000"/>
                </a:solidFill>
              </a:rPr>
              <a:t>ОПЫТ</a:t>
            </a:r>
          </a:p>
          <a:p>
            <a:pPr algn="r" eaLnBrk="0" hangingPunct="0"/>
            <a:r>
              <a:rPr lang="ru-RU" sz="3200" b="1" dirty="0" smtClean="0">
                <a:solidFill>
                  <a:srgbClr val="C00000"/>
                </a:solidFill>
              </a:rPr>
              <a:t>0%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74792" name="Text Box 40"/>
          <p:cNvSpPr txBox="1">
            <a:spLocks noChangeArrowheads="1"/>
          </p:cNvSpPr>
          <p:nvPr/>
        </p:nvSpPr>
        <p:spPr bwMode="blackGray">
          <a:xfrm>
            <a:off x="6444208" y="3068960"/>
            <a:ext cx="2499339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2000" b="1" dirty="0" smtClean="0">
                <a:solidFill>
                  <a:srgbClr val="000000"/>
                </a:solidFill>
              </a:rPr>
              <a:t>ПРЕПОДАВАТЕЛИ</a:t>
            </a:r>
          </a:p>
          <a:p>
            <a:pPr algn="ctr" eaLnBrk="0" hangingPunct="0"/>
            <a:r>
              <a:rPr lang="ru-RU" sz="3600" b="1" dirty="0" smtClean="0">
                <a:solidFill>
                  <a:srgbClr val="FF0000"/>
                </a:solidFill>
              </a:rPr>
              <a:t>24%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74793" name="Text Box 41"/>
          <p:cNvSpPr txBox="1">
            <a:spLocks noChangeArrowheads="1"/>
          </p:cNvSpPr>
          <p:nvPr/>
        </p:nvSpPr>
        <p:spPr bwMode="blackGray">
          <a:xfrm>
            <a:off x="5715000" y="5029200"/>
            <a:ext cx="1459630" cy="13234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4400" b="1" dirty="0" smtClean="0">
                <a:solidFill>
                  <a:srgbClr val="000000"/>
                </a:solidFill>
              </a:rPr>
              <a:t>СМИ</a:t>
            </a:r>
          </a:p>
          <a:p>
            <a:pPr algn="ctr" eaLnBrk="0" hangingPunct="0"/>
            <a:r>
              <a:rPr lang="ru-RU" sz="3600" b="1" dirty="0" smtClean="0">
                <a:solidFill>
                  <a:srgbClr val="FF0000"/>
                </a:solidFill>
              </a:rPr>
              <a:t>40%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74794" name="Text Box 42"/>
          <p:cNvSpPr txBox="1">
            <a:spLocks noChangeArrowheads="1"/>
          </p:cNvSpPr>
          <p:nvPr/>
        </p:nvSpPr>
        <p:spPr bwMode="blackGray">
          <a:xfrm>
            <a:off x="875102" y="3429000"/>
            <a:ext cx="1607748" cy="89255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hangingPunct="0"/>
            <a:r>
              <a:rPr lang="ru-RU" sz="2000" b="1" dirty="0" smtClean="0">
                <a:solidFill>
                  <a:srgbClr val="000000"/>
                </a:solidFill>
              </a:rPr>
              <a:t>РОДИТЕЛИ</a:t>
            </a:r>
          </a:p>
          <a:p>
            <a:pPr algn="r" eaLnBrk="0" hangingPunct="0"/>
            <a:r>
              <a:rPr lang="ru-RU" sz="3200" b="1" dirty="0" smtClean="0">
                <a:solidFill>
                  <a:srgbClr val="FF0000"/>
                </a:solidFill>
              </a:rPr>
              <a:t>6%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74795" name="Text Box 43"/>
          <p:cNvSpPr txBox="1">
            <a:spLocks noChangeArrowheads="1"/>
          </p:cNvSpPr>
          <p:nvPr/>
        </p:nvSpPr>
        <p:spPr bwMode="blackGray">
          <a:xfrm>
            <a:off x="1490292" y="4967288"/>
            <a:ext cx="1830758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hangingPunct="0"/>
            <a:r>
              <a:rPr lang="ru-RU" sz="3200" b="1" dirty="0" smtClean="0">
                <a:solidFill>
                  <a:srgbClr val="000000"/>
                </a:solidFill>
              </a:rPr>
              <a:t>ДРУЗЬЯ</a:t>
            </a:r>
          </a:p>
          <a:p>
            <a:pPr algn="r" eaLnBrk="0" hangingPunct="0"/>
            <a:r>
              <a:rPr lang="ru-RU" sz="4000" b="1" dirty="0" smtClean="0">
                <a:solidFill>
                  <a:srgbClr val="FF0000"/>
                </a:solidFill>
              </a:rPr>
              <a:t>12%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127d">
  <a:themeElements>
    <a:clrScheme name="cdb2004127d 1">
      <a:dk1>
        <a:srgbClr val="5F5F5F"/>
      </a:dk1>
      <a:lt1>
        <a:srgbClr val="FFFFFF"/>
      </a:lt1>
      <a:dk2>
        <a:srgbClr val="6C4078"/>
      </a:dk2>
      <a:lt2>
        <a:srgbClr val="F4F4CC"/>
      </a:lt2>
      <a:accent1>
        <a:srgbClr val="4A71D4"/>
      </a:accent1>
      <a:accent2>
        <a:srgbClr val="9999FF"/>
      </a:accent2>
      <a:accent3>
        <a:srgbClr val="BAAFBE"/>
      </a:accent3>
      <a:accent4>
        <a:srgbClr val="DADADA"/>
      </a:accent4>
      <a:accent5>
        <a:srgbClr val="B1BBE6"/>
      </a:accent5>
      <a:accent6>
        <a:srgbClr val="8A8AE7"/>
      </a:accent6>
      <a:hlink>
        <a:srgbClr val="DA971E"/>
      </a:hlink>
      <a:folHlink>
        <a:srgbClr val="4AAA7A"/>
      </a:folHlink>
    </a:clrScheme>
    <a:fontScheme name="cdb2004127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db2004127d 1">
        <a:dk1>
          <a:srgbClr val="5F5F5F"/>
        </a:dk1>
        <a:lt1>
          <a:srgbClr val="FFFFFF"/>
        </a:lt1>
        <a:dk2>
          <a:srgbClr val="6C4078"/>
        </a:dk2>
        <a:lt2>
          <a:srgbClr val="F4F4CC"/>
        </a:lt2>
        <a:accent1>
          <a:srgbClr val="4A71D4"/>
        </a:accent1>
        <a:accent2>
          <a:srgbClr val="9999FF"/>
        </a:accent2>
        <a:accent3>
          <a:srgbClr val="BAAFBE"/>
        </a:accent3>
        <a:accent4>
          <a:srgbClr val="DADADA"/>
        </a:accent4>
        <a:accent5>
          <a:srgbClr val="B1BBE6"/>
        </a:accent5>
        <a:accent6>
          <a:srgbClr val="8A8AE7"/>
        </a:accent6>
        <a:hlink>
          <a:srgbClr val="DA971E"/>
        </a:hlink>
        <a:folHlink>
          <a:srgbClr val="4AAA7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b2004127d 2">
        <a:dk1>
          <a:srgbClr val="5F5F5F"/>
        </a:dk1>
        <a:lt1>
          <a:srgbClr val="FFFFFF"/>
        </a:lt1>
        <a:dk2>
          <a:srgbClr val="155122"/>
        </a:dk2>
        <a:lt2>
          <a:srgbClr val="FFFFCC"/>
        </a:lt2>
        <a:accent1>
          <a:srgbClr val="4BB137"/>
        </a:accent1>
        <a:accent2>
          <a:srgbClr val="CCCC00"/>
        </a:accent2>
        <a:accent3>
          <a:srgbClr val="AAB3AB"/>
        </a:accent3>
        <a:accent4>
          <a:srgbClr val="DADADA"/>
        </a:accent4>
        <a:accent5>
          <a:srgbClr val="B1D5AE"/>
        </a:accent5>
        <a:accent6>
          <a:srgbClr val="B9B900"/>
        </a:accent6>
        <a:hlink>
          <a:srgbClr val="ECA84E"/>
        </a:hlink>
        <a:folHlink>
          <a:srgbClr val="82A7D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b2004127d 3">
        <a:dk1>
          <a:srgbClr val="5F5F5F"/>
        </a:dk1>
        <a:lt1>
          <a:srgbClr val="FFFFFF"/>
        </a:lt1>
        <a:dk2>
          <a:srgbClr val="174D9D"/>
        </a:dk2>
        <a:lt2>
          <a:srgbClr val="EAEAEA"/>
        </a:lt2>
        <a:accent1>
          <a:srgbClr val="1A97EC"/>
        </a:accent1>
        <a:accent2>
          <a:srgbClr val="99CCFF"/>
        </a:accent2>
        <a:accent3>
          <a:srgbClr val="ABB2CC"/>
        </a:accent3>
        <a:accent4>
          <a:srgbClr val="DADADA"/>
        </a:accent4>
        <a:accent5>
          <a:srgbClr val="ABC9F4"/>
        </a:accent5>
        <a:accent6>
          <a:srgbClr val="8AB9E7"/>
        </a:accent6>
        <a:hlink>
          <a:srgbClr val="85DF9D"/>
        </a:hlink>
        <a:folHlink>
          <a:srgbClr val="8B7AE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cdb2004127d</Template>
  <TotalTime>293</TotalTime>
  <Words>225</Words>
  <Application>Microsoft Office PowerPoint</Application>
  <PresentationFormat>Экран (4:3)</PresentationFormat>
  <Paragraphs>114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cdb2004127d</vt:lpstr>
      <vt:lpstr>У  ИСТОКОВ   БЕДЫ</vt:lpstr>
      <vt:lpstr>ИНТЕРАКТИВНОЕ ГОЛОСОВАНИЕ</vt:lpstr>
      <vt:lpstr>Слайд 3</vt:lpstr>
      <vt:lpstr> Пробовали ли Вы наркотические вещества?</vt:lpstr>
      <vt:lpstr> Употребляет ли наркотические вещества кто-либо из Вашего окружения?</vt:lpstr>
      <vt:lpstr>Слайд 6</vt:lpstr>
      <vt:lpstr>Мотивы употребления наркотиков молодыми людьми</vt:lpstr>
      <vt:lpstr>Источники получения  знаний о наркотиках</vt:lpstr>
      <vt:lpstr>Источники получения знаний о наркотиках</vt:lpstr>
      <vt:lpstr>ФОТОФАКТ</vt:lpstr>
      <vt:lpstr>Слайд 11</vt:lpstr>
    </vt:vector>
  </TitlesOfParts>
  <Company>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  ИСТОКОВ   БЕДЫ</dc:title>
  <dc:creator>User</dc:creator>
  <cp:lastModifiedBy>User</cp:lastModifiedBy>
  <cp:revision>33</cp:revision>
  <dcterms:created xsi:type="dcterms:W3CDTF">2014-02-27T06:27:01Z</dcterms:created>
  <dcterms:modified xsi:type="dcterms:W3CDTF">2014-05-23T08:57:05Z</dcterms:modified>
</cp:coreProperties>
</file>